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35"/>
  </p:notesMasterIdLst>
  <p:sldIdLst>
    <p:sldId id="256" r:id="rId2"/>
    <p:sldId id="258" r:id="rId3"/>
    <p:sldId id="287" r:id="rId4"/>
    <p:sldId id="289" r:id="rId5"/>
    <p:sldId id="263" r:id="rId6"/>
    <p:sldId id="260" r:id="rId7"/>
    <p:sldId id="279" r:id="rId8"/>
    <p:sldId id="280" r:id="rId9"/>
    <p:sldId id="288" r:id="rId10"/>
    <p:sldId id="281" r:id="rId11"/>
    <p:sldId id="283" r:id="rId12"/>
    <p:sldId id="291" r:id="rId13"/>
    <p:sldId id="297" r:id="rId14"/>
    <p:sldId id="294" r:id="rId15"/>
    <p:sldId id="293" r:id="rId16"/>
    <p:sldId id="295" r:id="rId17"/>
    <p:sldId id="284" r:id="rId18"/>
    <p:sldId id="292" r:id="rId19"/>
    <p:sldId id="296" r:id="rId20"/>
    <p:sldId id="298" r:id="rId21"/>
    <p:sldId id="299" r:id="rId22"/>
    <p:sldId id="300" r:id="rId23"/>
    <p:sldId id="301" r:id="rId24"/>
    <p:sldId id="302" r:id="rId25"/>
    <p:sldId id="257" r:id="rId26"/>
    <p:sldId id="285" r:id="rId27"/>
    <p:sldId id="259" r:id="rId28"/>
    <p:sldId id="286" r:id="rId29"/>
    <p:sldId id="303" r:id="rId30"/>
    <p:sldId id="305" r:id="rId31"/>
    <p:sldId id="304" r:id="rId32"/>
    <p:sldId id="306" r:id="rId33"/>
    <p:sldId id="277" r:id="rId34"/>
  </p:sldIdLst>
  <p:sldSz cx="9144000" cy="5143500" type="screen16x9"/>
  <p:notesSz cx="6858000" cy="9144000"/>
  <p:embeddedFontLst>
    <p:embeddedFont>
      <p:font typeface="IBM Plex Mono" panose="020B0509050203000203" pitchFamily="49" charset="77"/>
      <p:regular r:id="rId36"/>
      <p:bold r:id="rId37"/>
      <p:italic r:id="rId38"/>
      <p:boldItalic r:id="rId39"/>
    </p:embeddedFont>
    <p:embeddedFont>
      <p:font typeface="IBM Plex Mono Medium" panose="020F0502020204030204" pitchFamily="34" charset="0"/>
      <p:regular r:id="rId40"/>
      <p:bold r:id="rId41"/>
      <p:italic r:id="rId42"/>
      <p:boldItalic r:id="rId43"/>
    </p:embeddedFont>
    <p:embeddedFont>
      <p:font typeface="Inter" panose="02000503000000020004" pitchFamily="2" charset="0"/>
      <p:regular r:id="rId44"/>
      <p:bold r:id="rId45"/>
      <p:italic r:id="rId46"/>
      <p:boldItalic r:id="rId47"/>
    </p:embeddedFont>
    <p:embeddedFont>
      <p:font typeface="Inter Medium" panose="02000503000000020004" pitchFamily="2" charset="0"/>
      <p:regular r:id="rId48"/>
      <p:bold r:id="rId49"/>
      <p:italic r:id="rId50"/>
      <p:boldItalic r:id="rId51"/>
    </p:embeddedFont>
    <p:embeddedFont>
      <p:font typeface="Raleway" pitchFamily="2" charset="77"/>
      <p:regular r:id="rId52"/>
      <p:bold r:id="rId53"/>
      <p:italic r:id="rId54"/>
      <p:boldItalic r:id="rId55"/>
    </p:embeddedFont>
    <p:embeddedFont>
      <p:font typeface="Roboto Mono" pitchFamily="49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3FF"/>
    <a:srgbClr val="E7E7F2"/>
    <a:srgbClr val="D3EAFA"/>
    <a:srgbClr val="2876E3"/>
    <a:srgbClr val="4591CE"/>
    <a:srgbClr val="BFBFE0"/>
    <a:srgbClr val="EEFF41"/>
    <a:srgbClr val="85FD8A"/>
    <a:srgbClr val="ECECE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25"/>
    <p:restoredTop sz="94517"/>
  </p:normalViewPr>
  <p:slideViewPr>
    <p:cSldViewPr snapToGrid="0">
      <p:cViewPr varScale="1">
        <p:scale>
          <a:sx n="133" d="100"/>
          <a:sy n="133" d="100"/>
        </p:scale>
        <p:origin x="336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ef956aea4a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g2ef956aea4a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f956aea4a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2ef956aea4a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f956aea4a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2ef956aea4a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f956aea4a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2ef956aea4a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432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f956aea4a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g2ef956aea4a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f956aea4a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2ef956aea4a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>
          <a:extLst>
            <a:ext uri="{FF2B5EF4-FFF2-40B4-BE49-F238E27FC236}">
              <a16:creationId xmlns:a16="http://schemas.microsoft.com/office/drawing/2014/main" id="{1AC1EDB3-6551-6254-B4E0-FF551C3F2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ef956aea4a_1_75:notes">
            <a:extLst>
              <a:ext uri="{FF2B5EF4-FFF2-40B4-BE49-F238E27FC236}">
                <a16:creationId xmlns:a16="http://schemas.microsoft.com/office/drawing/2014/main" id="{B2CBAD27-8E3C-F6B1-C87A-E528009B9B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g2ef956aea4a_1_75:notes">
            <a:extLst>
              <a:ext uri="{FF2B5EF4-FFF2-40B4-BE49-F238E27FC236}">
                <a16:creationId xmlns:a16="http://schemas.microsoft.com/office/drawing/2014/main" id="{219CAA0D-915E-A286-C5CB-0C89957159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1498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ef956aea4a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2ef956aea4a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"/>
            <a:ext cx="9144003" cy="31968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36250" y="3387050"/>
            <a:ext cx="5701500" cy="15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00550" y="25520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5997225" y="4714875"/>
            <a:ext cx="2865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>
            <a:spLocks noGrp="1"/>
          </p:cNvSpPr>
          <p:nvPr>
            <p:ph type="pic" idx="2"/>
          </p:nvPr>
        </p:nvSpPr>
        <p:spPr>
          <a:xfrm>
            <a:off x="5692150" y="791800"/>
            <a:ext cx="1365900" cy="1365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" name="Google Shape;25;p4"/>
          <p:cNvSpPr>
            <a:spLocks noGrp="1"/>
          </p:cNvSpPr>
          <p:nvPr>
            <p:ph type="pic" idx="3"/>
          </p:nvPr>
        </p:nvSpPr>
        <p:spPr>
          <a:xfrm>
            <a:off x="7466413" y="791800"/>
            <a:ext cx="1365900" cy="1365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" name="Google Shape;26;p4"/>
          <p:cNvSpPr>
            <a:spLocks noGrp="1"/>
          </p:cNvSpPr>
          <p:nvPr>
            <p:ph type="pic" idx="4"/>
          </p:nvPr>
        </p:nvSpPr>
        <p:spPr>
          <a:xfrm>
            <a:off x="5692150" y="2821975"/>
            <a:ext cx="1365900" cy="1365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" name="Google Shape;27;p4"/>
          <p:cNvSpPr>
            <a:spLocks noGrp="1"/>
          </p:cNvSpPr>
          <p:nvPr>
            <p:ph type="pic" idx="5"/>
          </p:nvPr>
        </p:nvSpPr>
        <p:spPr>
          <a:xfrm>
            <a:off x="7466425" y="2821975"/>
            <a:ext cx="1365900" cy="1365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>
            <a:spLocks noGrp="1"/>
          </p:cNvSpPr>
          <p:nvPr>
            <p:ph type="pic" idx="3"/>
          </p:nvPr>
        </p:nvSpPr>
        <p:spPr>
          <a:xfrm>
            <a:off x="271050" y="3431400"/>
            <a:ext cx="8601900" cy="137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>
            <a:spLocks noGrp="1"/>
          </p:cNvSpPr>
          <p:nvPr>
            <p:ph type="pic" idx="2"/>
          </p:nvPr>
        </p:nvSpPr>
        <p:spPr>
          <a:xfrm>
            <a:off x="373825" y="1694063"/>
            <a:ext cx="20709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6"/>
          <p:cNvSpPr>
            <a:spLocks noGrp="1"/>
          </p:cNvSpPr>
          <p:nvPr>
            <p:ph type="pic" idx="3"/>
          </p:nvPr>
        </p:nvSpPr>
        <p:spPr>
          <a:xfrm>
            <a:off x="2495533" y="1694063"/>
            <a:ext cx="20709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6"/>
          <p:cNvSpPr>
            <a:spLocks noGrp="1"/>
          </p:cNvSpPr>
          <p:nvPr>
            <p:ph type="pic" idx="4"/>
          </p:nvPr>
        </p:nvSpPr>
        <p:spPr>
          <a:xfrm>
            <a:off x="4617242" y="1694063"/>
            <a:ext cx="20709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6"/>
          <p:cNvSpPr>
            <a:spLocks noGrp="1"/>
          </p:cNvSpPr>
          <p:nvPr>
            <p:ph type="pic" idx="5"/>
          </p:nvPr>
        </p:nvSpPr>
        <p:spPr>
          <a:xfrm>
            <a:off x="6738950" y="1694063"/>
            <a:ext cx="20709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"/>
            <a:ext cx="9144003" cy="3196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Medium"/>
              <a:buChar char="○"/>
              <a:defRPr>
                <a:solidFill>
                  <a:schemeClr val="dk2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ehey.com/2025/11/yeheycom-boost-deep-neural-network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hey.com/2025/11/yeheycom-boost-deep-neural-network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hey.com/2025/11/yeheycom-boost-deep-neural-network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hey.com/2025/11/yeheycom-boost-deep-neural-network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hey.com/2025/11/yeheycom-boost-deep-neural-network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hyperlink" Target="https://github.com/kendallahern/CAV_FinalProjec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hey.com/2025/11/yeheycom-boost-deep-neural-network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hey.com/2025/11/yeheycom-boost-deep-neural-network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hey.com/2025/11/yeheycom-boost-deep-neural-network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ehey.com/2025/11/yeheycom-boost-deep-neural-network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ocker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hey.com/2025/11/yeheycom-boost-deep-neural-network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ubernetes.io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ndallahern/CAV_FinalProj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ehey.com/2025/11/yeheycom-boost-deep-neural-network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hey.com/2025/11/yeheycom-boost-deep-neural-network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www.yehey.com/2025/11/yeheycom-boost-deep-neural-network.htm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etwork of blue and orange dots&#10;&#10;AI-generated content may be incorrect.">
            <a:extLst>
              <a:ext uri="{FF2B5EF4-FFF2-40B4-BE49-F238E27FC236}">
                <a16:creationId xmlns:a16="http://schemas.microsoft.com/office/drawing/2014/main" id="{A62FCD3F-F87F-AC17-83ED-1E49EB4AA33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60290"/>
          <a:stretch/>
        </p:blipFill>
        <p:spPr>
          <a:xfrm>
            <a:off x="0" y="0"/>
            <a:ext cx="9144000" cy="2723322"/>
          </a:xfrm>
          <a:prstGeom prst="rect">
            <a:avLst/>
          </a:prstGeom>
        </p:spPr>
      </p:pic>
      <p:sp>
        <p:nvSpPr>
          <p:cNvPr id="64" name="Google Shape;64;p11"/>
          <p:cNvSpPr txBox="1"/>
          <p:nvPr/>
        </p:nvSpPr>
        <p:spPr>
          <a:xfrm>
            <a:off x="380999" y="3048714"/>
            <a:ext cx="7138533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Formal Verification of Neural Networks</a:t>
            </a:r>
            <a:endParaRPr sz="700" dirty="0"/>
          </a:p>
        </p:txBody>
      </p:sp>
      <p:cxnSp>
        <p:nvCxnSpPr>
          <p:cNvPr id="65" name="Google Shape;65;p11"/>
          <p:cNvCxnSpPr>
            <a:cxnSpLocks/>
          </p:cNvCxnSpPr>
          <p:nvPr/>
        </p:nvCxnSpPr>
        <p:spPr>
          <a:xfrm>
            <a:off x="380999" y="4714875"/>
            <a:ext cx="7316344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67;p11"/>
          <p:cNvSpPr txBox="1"/>
          <p:nvPr/>
        </p:nvSpPr>
        <p:spPr>
          <a:xfrm>
            <a:off x="380999" y="391477"/>
            <a:ext cx="2903377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Computer Aided Verification Final Project</a:t>
            </a:r>
            <a:endParaRPr sz="700" b="1" dirty="0"/>
          </a:p>
        </p:txBody>
      </p:sp>
      <p:sp>
        <p:nvSpPr>
          <p:cNvPr id="68" name="Google Shape;68;p11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91919"/>
                </a:solidFill>
                <a:latin typeface="IBM Plex Mono"/>
                <a:sym typeface="IBM Plex Mono"/>
              </a:rPr>
              <a:t>December 2025</a:t>
            </a:r>
            <a:endParaRPr sz="700" dirty="0"/>
          </a:p>
        </p:txBody>
      </p:sp>
      <p:sp>
        <p:nvSpPr>
          <p:cNvPr id="69" name="Google Shape;69;p11"/>
          <p:cNvSpPr txBox="1"/>
          <p:nvPr/>
        </p:nvSpPr>
        <p:spPr>
          <a:xfrm>
            <a:off x="7697343" y="4128016"/>
            <a:ext cx="106565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K</a:t>
            </a:r>
            <a:r>
              <a:rPr lang="en-US" sz="18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e</a:t>
            </a:r>
            <a:r>
              <a:rPr lang="en" sz="1800" b="0" i="0" u="none" strike="noStrike" cap="none" dirty="0" err="1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ndall</a:t>
            </a:r>
            <a:r>
              <a:rPr lang="en" sz="18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 Ahern</a:t>
            </a:r>
            <a:endParaRPr sz="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43C58-3FC1-10E9-859D-C1609F4BA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7;p13">
            <a:extLst>
              <a:ext uri="{FF2B5EF4-FFF2-40B4-BE49-F238E27FC236}">
                <a16:creationId xmlns:a16="http://schemas.microsoft.com/office/drawing/2014/main" id="{4EC02F00-4584-708D-3B95-9DD2418DB2F0}"/>
              </a:ext>
            </a:extLst>
          </p:cNvPr>
          <p:cNvSpPr/>
          <p:nvPr/>
        </p:nvSpPr>
        <p:spPr>
          <a:xfrm>
            <a:off x="376210" y="281926"/>
            <a:ext cx="8382000" cy="844867"/>
          </a:xfrm>
          <a:custGeom>
            <a:avLst/>
            <a:gdLst/>
            <a:ahLst/>
            <a:cxnLst/>
            <a:rect l="l" t="t" r="r" b="b"/>
            <a:pathLst>
              <a:path w="16764000" h="8789670" extrusionOk="0">
                <a:moveTo>
                  <a:pt x="0" y="0"/>
                </a:moveTo>
                <a:lnTo>
                  <a:pt x="16764000" y="0"/>
                </a:lnTo>
                <a:lnTo>
                  <a:pt x="16764000" y="8789670"/>
                </a:lnTo>
                <a:lnTo>
                  <a:pt x="0" y="8789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5115" t="-9851" r="-5115"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en-US" sz="1400" kern="100" dirty="0">
              <a:effectLst/>
              <a:latin typeface="Raleway" pitchFamily="2" charset="77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3F781D-3DB9-11D0-893A-36BBC52165DC}"/>
              </a:ext>
            </a:extLst>
          </p:cNvPr>
          <p:cNvSpPr txBox="1"/>
          <p:nvPr/>
        </p:nvSpPr>
        <p:spPr>
          <a:xfrm>
            <a:off x="466670" y="473528"/>
            <a:ext cx="8201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latin typeface="Saira Condensed"/>
              </a:rPr>
              <a:t>STAGE 3: SMT ENCODING ANDFORMAL VERIFICATION IN Z3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AE6DB-A6E9-C69E-55CA-65E80BBB9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10" y="1657350"/>
            <a:ext cx="5585516" cy="2764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E626CC-CEA3-C6C8-7B7B-6401437D4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063" y="1986392"/>
            <a:ext cx="2603727" cy="210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40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network of blue and orange dots&#10;&#10;AI-generated content may be incorrect.">
            <a:extLst>
              <a:ext uri="{FF2B5EF4-FFF2-40B4-BE49-F238E27FC236}">
                <a16:creationId xmlns:a16="http://schemas.microsoft.com/office/drawing/2014/main" id="{C11ED3AE-85D5-580D-2233-5EE8BB98A19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0000" b="71945"/>
          <a:stretch/>
        </p:blipFill>
        <p:spPr>
          <a:xfrm>
            <a:off x="1" y="0"/>
            <a:ext cx="4572000" cy="1924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C78CA-3CAD-C7C5-A58B-8B1276651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50" y="220875"/>
            <a:ext cx="4045200" cy="1482300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Saira Condensed"/>
              </a:rPr>
              <a:t>Case Study 1: Testing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Saira Condensed"/>
              </a:rPr>
              <a:t>TinyNet</a:t>
            </a:r>
            <a:endParaRPr lang="en-US" b="1" i="0" dirty="0">
              <a:solidFill>
                <a:srgbClr val="000000"/>
              </a:solidFill>
              <a:effectLst/>
              <a:latin typeface="Saira Condense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790C1-53DD-02C9-F21A-B5CF049EF24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220876"/>
            <a:ext cx="3837000" cy="4774636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en-US" sz="2600" b="1" u="sng" dirty="0">
                <a:solidFill>
                  <a:schemeClr val="tx1"/>
                </a:solidFill>
                <a:latin typeface="Raleway" pitchFamily="2" charset="77"/>
              </a:rPr>
              <a:t>E</a:t>
            </a:r>
            <a:r>
              <a:rPr lang="en-US" sz="2600" b="1" i="0" u="sng" dirty="0">
                <a:solidFill>
                  <a:srgbClr val="000000"/>
                </a:solidFill>
                <a:effectLst/>
                <a:latin typeface="Raleway" pitchFamily="2" charset="77"/>
              </a:rPr>
              <a:t>xperimental Results</a:t>
            </a:r>
          </a:p>
          <a:p>
            <a:pPr algn="l">
              <a:buNone/>
            </a:pPr>
            <a:endParaRPr lang="en-US" b="1" i="0" dirty="0">
              <a:solidFill>
                <a:srgbClr val="000000"/>
              </a:solidFill>
              <a:effectLst/>
              <a:latin typeface="Saira Condensed"/>
            </a:endParaRPr>
          </a:p>
          <a:p>
            <a:pPr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Saira Condensed"/>
              </a:rPr>
              <a:t>1. </a:t>
            </a:r>
            <a:r>
              <a:rPr lang="el-GR" b="1" i="0" dirty="0">
                <a:solidFill>
                  <a:srgbClr val="000000"/>
                </a:solidFill>
                <a:effectLst/>
                <a:latin typeface="Raleway" pitchFamily="2" charset="77"/>
              </a:rPr>
              <a:t>ε = 0.001:</a:t>
            </a:r>
            <a:r>
              <a:rPr lang="el-GR" b="0" i="0" dirty="0">
                <a:solidFill>
                  <a:srgbClr val="000000"/>
                </a:solidFill>
                <a:effectLst/>
                <a:latin typeface="Raleway" pitchFamily="2" charset="77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Z3 returns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aleway" pitchFamily="2" charset="77"/>
              </a:rPr>
              <a:t>unsat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 quickly; IBP shows mostly stable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aleway" pitchFamily="2" charset="77"/>
              </a:rPr>
              <a:t>ReLUs</a:t>
            </a:r>
            <a:endParaRPr lang="en-US" b="0" i="0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Saira Condensed"/>
              </a:rPr>
              <a:t>2. </a:t>
            </a:r>
            <a:r>
              <a:rPr lang="el-GR" b="1" i="0" dirty="0">
                <a:solidFill>
                  <a:srgbClr val="000000"/>
                </a:solidFill>
                <a:effectLst/>
                <a:latin typeface="Raleway" pitchFamily="2" charset="77"/>
              </a:rPr>
              <a:t>ε = 0.01:</a:t>
            </a:r>
            <a:r>
              <a:rPr lang="el-GR" b="0" i="0" dirty="0">
                <a:solidFill>
                  <a:srgbClr val="000000"/>
                </a:solidFill>
                <a:effectLst/>
                <a:latin typeface="Raleway" pitchFamily="2" charset="77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PGD often finds adversarial examples; Z3 returns sat with counterexamples</a:t>
            </a:r>
          </a:p>
          <a:p>
            <a:pPr algn="l">
              <a:buNone/>
            </a:pPr>
            <a:endParaRPr lang="en-US" b="0" i="0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77"/>
              </a:rPr>
              <a:t>Insight: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 Z3 runtime correlates with number of unstable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aleway" pitchFamily="2" charset="77"/>
              </a:rPr>
              <a:t>ReLUs</a:t>
            </a:r>
            <a:endParaRPr lang="en-US" b="0" i="0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marL="114300" indent="0" algn="l">
              <a:buNone/>
            </a:pPr>
            <a:endParaRPr lang="en-US" b="1" dirty="0">
              <a:solidFill>
                <a:srgbClr val="000000"/>
              </a:solidFill>
              <a:latin typeface="Saira Condensed"/>
            </a:endParaRPr>
          </a:p>
          <a:p>
            <a:pPr marL="11430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77"/>
              </a:rPr>
              <a:t>Conclusion: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 Small networks tractable for small perturbations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9A179-681B-E60E-46A3-1D9CBCC3E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50" y="2483930"/>
            <a:ext cx="4045200" cy="193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69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7;p32">
            <a:extLst>
              <a:ext uri="{FF2B5EF4-FFF2-40B4-BE49-F238E27FC236}">
                <a16:creationId xmlns:a16="http://schemas.microsoft.com/office/drawing/2014/main" id="{4AD34D39-136B-FC84-02C3-168E30CF79E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4411" t="-1085" r="-441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266" name="Picture 2" descr="An example of a two hidden layer fully connected neural network... |  Download Scientific Diagram">
            <a:extLst>
              <a:ext uri="{FF2B5EF4-FFF2-40B4-BE49-F238E27FC236}">
                <a16:creationId xmlns:a16="http://schemas.microsoft.com/office/drawing/2014/main" id="{DCA9262A-730F-39B1-E838-A82930252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54" y="596187"/>
            <a:ext cx="7883091" cy="395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515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FE176-5FE2-199C-C681-33A353300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7;p32">
            <a:extLst>
              <a:ext uri="{FF2B5EF4-FFF2-40B4-BE49-F238E27FC236}">
                <a16:creationId xmlns:a16="http://schemas.microsoft.com/office/drawing/2014/main" id="{3D1FE4B6-46A8-3165-5D0F-6DEC787A2E90}"/>
              </a:ext>
            </a:extLst>
          </p:cNvPr>
          <p:cNvSpPr/>
          <p:nvPr/>
        </p:nvSpPr>
        <p:spPr>
          <a:xfrm>
            <a:off x="0" y="0"/>
            <a:ext cx="577215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4411" t="-1085" r="-441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1506" name="Picture 2" descr="Illustration representing the fully connected layer's input multiplied by the weights matrix to receive the output vector. ">
            <a:extLst>
              <a:ext uri="{FF2B5EF4-FFF2-40B4-BE49-F238E27FC236}">
                <a16:creationId xmlns:a16="http://schemas.microsoft.com/office/drawing/2014/main" id="{8CC3F74D-2791-F07F-E1C2-95798EACD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34491"/>
            <a:ext cx="5486400" cy="291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 by Author">
            <a:extLst>
              <a:ext uri="{FF2B5EF4-FFF2-40B4-BE49-F238E27FC236}">
                <a16:creationId xmlns:a16="http://schemas.microsoft.com/office/drawing/2014/main" id="{D0279599-0E3D-882F-FF6F-B3D97F260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0"/>
            <a:ext cx="33718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Image by Author">
            <a:extLst>
              <a:ext uri="{FF2B5EF4-FFF2-40B4-BE49-F238E27FC236}">
                <a16:creationId xmlns:a16="http://schemas.microsoft.com/office/drawing/2014/main" id="{29C5E491-3E60-7D91-FBC0-B69D4D42D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60" y="3484701"/>
            <a:ext cx="4400434" cy="130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383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89774-E412-333D-43E8-E3EC51213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network of blue and orange dots&#10;&#10;AI-generated content may be incorrect.">
            <a:extLst>
              <a:ext uri="{FF2B5EF4-FFF2-40B4-BE49-F238E27FC236}">
                <a16:creationId xmlns:a16="http://schemas.microsoft.com/office/drawing/2014/main" id="{CC581507-4128-CFDA-633C-44BB2F53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0000" b="71945"/>
          <a:stretch/>
        </p:blipFill>
        <p:spPr>
          <a:xfrm>
            <a:off x="1" y="0"/>
            <a:ext cx="4572000" cy="1924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CEAFAD-33A6-3DD3-8C55-11DDAE741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50" y="220875"/>
            <a:ext cx="4045200" cy="1482300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Saira Condensed"/>
              </a:rPr>
              <a:t>Case Study 1: Testing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Saira Condensed"/>
              </a:rPr>
              <a:t>TinyNet</a:t>
            </a:r>
            <a:endParaRPr lang="en-US" b="1" i="0" dirty="0">
              <a:solidFill>
                <a:srgbClr val="000000"/>
              </a:solidFill>
              <a:effectLst/>
              <a:latin typeface="Saira Condense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E0860-DA0A-1AF4-886D-32ADFE9F53D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220876"/>
            <a:ext cx="3837000" cy="4774636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en-US" sz="2600" b="1" u="sng" dirty="0">
                <a:solidFill>
                  <a:schemeClr val="tx1"/>
                </a:solidFill>
                <a:latin typeface="Raleway" pitchFamily="2" charset="77"/>
              </a:rPr>
              <a:t>E</a:t>
            </a:r>
            <a:r>
              <a:rPr lang="en-US" sz="2600" b="1" i="0" u="sng" dirty="0">
                <a:solidFill>
                  <a:srgbClr val="000000"/>
                </a:solidFill>
                <a:effectLst/>
                <a:latin typeface="Raleway" pitchFamily="2" charset="77"/>
              </a:rPr>
              <a:t>xperimental Results</a:t>
            </a:r>
          </a:p>
          <a:p>
            <a:pPr algn="l">
              <a:buNone/>
            </a:pPr>
            <a:endParaRPr lang="en-US" b="1" i="0" dirty="0">
              <a:solidFill>
                <a:srgbClr val="000000"/>
              </a:solidFill>
              <a:effectLst/>
              <a:latin typeface="Saira Condensed"/>
            </a:endParaRPr>
          </a:p>
          <a:p>
            <a:pPr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Saira Condensed"/>
              </a:rPr>
              <a:t>1. </a:t>
            </a:r>
            <a:r>
              <a:rPr lang="el-GR" b="1" i="0" dirty="0">
                <a:solidFill>
                  <a:srgbClr val="000000"/>
                </a:solidFill>
                <a:effectLst/>
                <a:latin typeface="Raleway" pitchFamily="2" charset="77"/>
              </a:rPr>
              <a:t>ε = 0.001:</a:t>
            </a:r>
            <a:r>
              <a:rPr lang="el-GR" b="0" i="0" dirty="0">
                <a:solidFill>
                  <a:srgbClr val="000000"/>
                </a:solidFill>
                <a:effectLst/>
                <a:latin typeface="Raleway" pitchFamily="2" charset="77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Z3 returns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aleway" pitchFamily="2" charset="77"/>
              </a:rPr>
              <a:t>unsat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 quickly; IBP shows mostly stable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aleway" pitchFamily="2" charset="77"/>
              </a:rPr>
              <a:t>ReLUs</a:t>
            </a:r>
            <a:endParaRPr lang="en-US" b="0" i="0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Saira Condensed"/>
              </a:rPr>
              <a:t>2. </a:t>
            </a:r>
            <a:r>
              <a:rPr lang="el-GR" b="1" i="0" dirty="0">
                <a:solidFill>
                  <a:srgbClr val="000000"/>
                </a:solidFill>
                <a:effectLst/>
                <a:latin typeface="Raleway" pitchFamily="2" charset="77"/>
              </a:rPr>
              <a:t>ε = 0.01:</a:t>
            </a:r>
            <a:r>
              <a:rPr lang="el-GR" b="0" i="0" dirty="0">
                <a:solidFill>
                  <a:srgbClr val="000000"/>
                </a:solidFill>
                <a:effectLst/>
                <a:latin typeface="Raleway" pitchFamily="2" charset="77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PGD often finds adversarial examples; Z3 returns sat with counterexamples</a:t>
            </a:r>
          </a:p>
          <a:p>
            <a:pPr algn="l">
              <a:buNone/>
            </a:pPr>
            <a:endParaRPr lang="en-US" b="0" i="0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77"/>
              </a:rPr>
              <a:t>Insight: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 Z3 runtime correlates with number of unstable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aleway" pitchFamily="2" charset="77"/>
              </a:rPr>
              <a:t>ReLUs</a:t>
            </a:r>
            <a:endParaRPr lang="en-US" b="0" i="0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marL="114300" indent="0" algn="l">
              <a:buNone/>
            </a:pPr>
            <a:endParaRPr lang="en-US" b="1" dirty="0">
              <a:solidFill>
                <a:srgbClr val="000000"/>
              </a:solidFill>
              <a:latin typeface="Saira Condensed"/>
            </a:endParaRPr>
          </a:p>
          <a:p>
            <a:pPr marL="11430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77"/>
              </a:rPr>
              <a:t>Conclusion: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 Small networks tractable for small perturbations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A483D-7DE7-9D37-B089-A22310D95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50" y="2483930"/>
            <a:ext cx="4045200" cy="193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0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2ABA1-1DCE-057F-3C91-47449897C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7;p32">
            <a:extLst>
              <a:ext uri="{FF2B5EF4-FFF2-40B4-BE49-F238E27FC236}">
                <a16:creationId xmlns:a16="http://schemas.microsoft.com/office/drawing/2014/main" id="{37E95A1D-139F-1D16-735E-9C0CC61EEB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4411" t="-1085" r="-4410"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A59ACD1-9FA1-9959-F4BD-193100A6703C}"/>
              </a:ext>
            </a:extLst>
          </p:cNvPr>
          <p:cNvSpPr/>
          <p:nvPr/>
        </p:nvSpPr>
        <p:spPr>
          <a:xfrm>
            <a:off x="519764" y="288758"/>
            <a:ext cx="3917482" cy="6737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sz="2400" b="1" i="0" dirty="0">
                <a:solidFill>
                  <a:srgbClr val="001D35"/>
                </a:solidFill>
                <a:effectLst/>
                <a:latin typeface="Raleway" pitchFamily="2" charset="77"/>
              </a:rPr>
              <a:t>Make Moons Dataset: </a:t>
            </a:r>
          </a:p>
        </p:txBody>
      </p:sp>
      <p:pic>
        <p:nvPicPr>
          <p:cNvPr id="17410" name="Picture 2" descr="The moons dataset and decision surface graphics in a Jupyter environment –  I | Linux-Blog – Dr. Mönchmeyer / anracon">
            <a:extLst>
              <a:ext uri="{FF2B5EF4-FFF2-40B4-BE49-F238E27FC236}">
                <a16:creationId xmlns:a16="http://schemas.microsoft.com/office/drawing/2014/main" id="{65DC0ED4-75C4-9292-4BD7-9441EAB49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004" y="548795"/>
            <a:ext cx="4160392" cy="290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DA72D7-3026-5B69-6C3B-D69112C4CF2F}"/>
              </a:ext>
            </a:extLst>
          </p:cNvPr>
          <p:cNvSpPr/>
          <p:nvPr/>
        </p:nvSpPr>
        <p:spPr>
          <a:xfrm>
            <a:off x="462008" y="1110514"/>
            <a:ext cx="4064144" cy="37442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lnSpc>
                <a:spcPts val="1800"/>
              </a:lnSpc>
              <a:spcBef>
                <a:spcPts val="75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A0A0A"/>
                </a:solidFill>
                <a:latin typeface="Raleway" pitchFamily="2" charset="77"/>
              </a:rPr>
              <a:t> S</a:t>
            </a:r>
            <a:r>
              <a:rPr lang="en-US" sz="1800" b="0" i="0" dirty="0">
                <a:solidFill>
                  <a:srgbClr val="0A0A0A"/>
                </a:solidFill>
                <a:effectLst/>
                <a:latin typeface="Raleway" pitchFamily="2" charset="77"/>
              </a:rPr>
              <a:t>et of 2D data points (</a:t>
            </a:r>
            <a:r>
              <a:rPr lang="en-US" sz="1800" b="0" i="0" dirty="0" err="1">
                <a:solidFill>
                  <a:srgbClr val="0A0A0A"/>
                </a:solidFill>
                <a:effectLst/>
                <a:latin typeface="Raleway" pitchFamily="2" charset="77"/>
              </a:rPr>
              <a:t>x,y</a:t>
            </a:r>
            <a:r>
              <a:rPr lang="en-US" sz="1800" b="0" i="0" dirty="0">
                <a:solidFill>
                  <a:srgbClr val="0A0A0A"/>
                </a:solidFill>
                <a:effectLst/>
                <a:latin typeface="Raleway" pitchFamily="2" charset="77"/>
              </a:rPr>
              <a:t>) </a:t>
            </a:r>
          </a:p>
          <a:p>
            <a:pPr algn="l">
              <a:lnSpc>
                <a:spcPts val="1800"/>
              </a:lnSpc>
              <a:spcBef>
                <a:spcPts val="75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A0A0A"/>
                </a:solidFill>
                <a:effectLst/>
                <a:latin typeface="Raleway" pitchFamily="2" charset="77"/>
              </a:rPr>
              <a:t> Each point is assigned a binary label (0 or 1) corresponding to which half-circle it belongs to.</a:t>
            </a:r>
          </a:p>
          <a:p>
            <a:pPr algn="l">
              <a:lnSpc>
                <a:spcPts val="1800"/>
              </a:lnSpc>
              <a:spcBef>
                <a:spcPts val="75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A0A0A"/>
                </a:solidFill>
                <a:effectLst/>
                <a:latin typeface="Raleway" pitchFamily="2" charset="77"/>
              </a:rPr>
              <a:t> It's ideal for visualizing and testing how well algorithms can separate non-linearly separable data, as the two "moons" are not linearly separable from each other.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331455-7F1D-950E-8F2A-6D37D3433D73}"/>
              </a:ext>
            </a:extLst>
          </p:cNvPr>
          <p:cNvSpPr/>
          <p:nvPr/>
        </p:nvSpPr>
        <p:spPr>
          <a:xfrm>
            <a:off x="4949666" y="3839534"/>
            <a:ext cx="3917482" cy="6737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800" b="1" i="0" u="sng" dirty="0">
                <a:solidFill>
                  <a:srgbClr val="001D35"/>
                </a:solidFill>
                <a:effectLst/>
                <a:latin typeface="Raleway" pitchFamily="2" charset="77"/>
              </a:rPr>
              <a:t>Link to Dataset and Documentation:</a:t>
            </a:r>
          </a:p>
          <a:p>
            <a:pPr algn="ctr">
              <a:spcAft>
                <a:spcPts val="1200"/>
              </a:spcAft>
            </a:pPr>
            <a:r>
              <a:rPr lang="en-US" sz="800" i="0" u="sng" dirty="0">
                <a:solidFill>
                  <a:schemeClr val="accent1"/>
                </a:solidFill>
                <a:effectLst/>
                <a:latin typeface="Raleway" pitchFamily="2" charset="77"/>
              </a:rPr>
              <a:t>https://scikit-</a:t>
            </a:r>
            <a:r>
              <a:rPr lang="en-US" sz="800" i="0" u="sng" dirty="0" err="1">
                <a:solidFill>
                  <a:schemeClr val="accent1"/>
                </a:solidFill>
                <a:effectLst/>
                <a:latin typeface="Raleway" pitchFamily="2" charset="77"/>
              </a:rPr>
              <a:t>learn.org</a:t>
            </a:r>
            <a:r>
              <a:rPr lang="en-US" sz="800" i="0" u="sng" dirty="0">
                <a:solidFill>
                  <a:schemeClr val="accent1"/>
                </a:solidFill>
                <a:effectLst/>
                <a:latin typeface="Raleway" pitchFamily="2" charset="77"/>
              </a:rPr>
              <a:t>/stable/modules/generated/</a:t>
            </a:r>
            <a:r>
              <a:rPr lang="en-US" sz="800" i="0" u="sng" dirty="0" err="1">
                <a:solidFill>
                  <a:schemeClr val="accent1"/>
                </a:solidFill>
                <a:effectLst/>
                <a:latin typeface="Raleway" pitchFamily="2" charset="77"/>
              </a:rPr>
              <a:t>sklearn.datasets.make_moons.html</a:t>
            </a:r>
            <a:endParaRPr lang="en-US" sz="800" i="0" u="sng" dirty="0">
              <a:solidFill>
                <a:schemeClr val="accent1"/>
              </a:solidFill>
              <a:effectLst/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1163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E4AF0-5C20-6DD0-969E-948BB013F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network of blue and orange dots&#10;&#10;AI-generated content may be incorrect.">
            <a:extLst>
              <a:ext uri="{FF2B5EF4-FFF2-40B4-BE49-F238E27FC236}">
                <a16:creationId xmlns:a16="http://schemas.microsoft.com/office/drawing/2014/main" id="{9FF0EEC6-BA43-8A0D-656F-518B6CF6763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0000" b="71945"/>
          <a:stretch/>
        </p:blipFill>
        <p:spPr>
          <a:xfrm>
            <a:off x="1" y="0"/>
            <a:ext cx="4572000" cy="1924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0956C6-DFE2-35B1-8078-9B535F2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50" y="220875"/>
            <a:ext cx="4045200" cy="1482300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Saira Condensed"/>
              </a:rPr>
              <a:t>Case Study 1: Testing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Saira Condensed"/>
              </a:rPr>
              <a:t>TinyNet</a:t>
            </a:r>
            <a:endParaRPr lang="en-US" b="1" i="0" dirty="0">
              <a:solidFill>
                <a:srgbClr val="000000"/>
              </a:solidFill>
              <a:effectLst/>
              <a:latin typeface="Saira Condense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45FDFD-2373-7596-0E59-F409C4BF711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220876"/>
            <a:ext cx="3837000" cy="4774636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en-US" sz="2600" b="1" u="sng" dirty="0">
                <a:solidFill>
                  <a:schemeClr val="tx1"/>
                </a:solidFill>
                <a:latin typeface="Raleway" pitchFamily="2" charset="77"/>
              </a:rPr>
              <a:t>E</a:t>
            </a:r>
            <a:r>
              <a:rPr lang="en-US" sz="2600" b="1" i="0" u="sng" dirty="0">
                <a:solidFill>
                  <a:srgbClr val="000000"/>
                </a:solidFill>
                <a:effectLst/>
                <a:latin typeface="Raleway" pitchFamily="2" charset="77"/>
              </a:rPr>
              <a:t>xperimental Results</a:t>
            </a:r>
          </a:p>
          <a:p>
            <a:pPr algn="l">
              <a:buNone/>
            </a:pPr>
            <a:endParaRPr lang="en-US" b="1" i="0" dirty="0">
              <a:solidFill>
                <a:srgbClr val="000000"/>
              </a:solidFill>
              <a:effectLst/>
              <a:latin typeface="Saira Condensed"/>
            </a:endParaRPr>
          </a:p>
          <a:p>
            <a:pPr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Saira Condensed"/>
              </a:rPr>
              <a:t>1. </a:t>
            </a:r>
            <a:r>
              <a:rPr lang="el-GR" b="1" i="0" dirty="0">
                <a:solidFill>
                  <a:srgbClr val="000000"/>
                </a:solidFill>
                <a:effectLst/>
                <a:latin typeface="Raleway" pitchFamily="2" charset="77"/>
              </a:rPr>
              <a:t>ε = 0.001:</a:t>
            </a:r>
            <a:r>
              <a:rPr lang="el-GR" b="0" i="0" dirty="0">
                <a:solidFill>
                  <a:srgbClr val="000000"/>
                </a:solidFill>
                <a:effectLst/>
                <a:latin typeface="Raleway" pitchFamily="2" charset="77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Z3 returns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aleway" pitchFamily="2" charset="77"/>
              </a:rPr>
              <a:t>unsat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 quickly; IBP shows mostly stable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aleway" pitchFamily="2" charset="77"/>
              </a:rPr>
              <a:t>ReLUs</a:t>
            </a:r>
            <a:endParaRPr lang="en-US" b="0" i="0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Saira Condensed"/>
              </a:rPr>
              <a:t>2. </a:t>
            </a:r>
            <a:r>
              <a:rPr lang="el-GR" b="1" i="0" dirty="0">
                <a:solidFill>
                  <a:srgbClr val="000000"/>
                </a:solidFill>
                <a:effectLst/>
                <a:latin typeface="Raleway" pitchFamily="2" charset="77"/>
              </a:rPr>
              <a:t>ε = 0.01:</a:t>
            </a:r>
            <a:r>
              <a:rPr lang="el-GR" b="0" i="0" dirty="0">
                <a:solidFill>
                  <a:srgbClr val="000000"/>
                </a:solidFill>
                <a:effectLst/>
                <a:latin typeface="Raleway" pitchFamily="2" charset="77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PGD often finds adversarial examples; Z3 returns sat with counterexamples</a:t>
            </a:r>
          </a:p>
          <a:p>
            <a:pPr algn="l">
              <a:buNone/>
            </a:pPr>
            <a:endParaRPr lang="en-US" b="0" i="0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77"/>
              </a:rPr>
              <a:t>Insight: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 Z3 runtime correlates with number of unstable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aleway" pitchFamily="2" charset="77"/>
              </a:rPr>
              <a:t>ReLUs</a:t>
            </a:r>
            <a:endParaRPr lang="en-US" b="0" i="0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marL="114300" indent="0" algn="l">
              <a:buNone/>
            </a:pPr>
            <a:endParaRPr lang="en-US" b="1" dirty="0">
              <a:solidFill>
                <a:srgbClr val="000000"/>
              </a:solidFill>
              <a:latin typeface="Saira Condensed"/>
            </a:endParaRPr>
          </a:p>
          <a:p>
            <a:pPr marL="11430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77"/>
              </a:rPr>
              <a:t>Conclusion: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 Small networks tractable for small perturbations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E519F-9798-869D-3632-029FF0844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50" y="2483930"/>
            <a:ext cx="4045200" cy="193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64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084B9-01A5-231C-B14A-5DC2A0DED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network of blue and orange dots&#10;&#10;AI-generated content may be incorrect.">
            <a:extLst>
              <a:ext uri="{FF2B5EF4-FFF2-40B4-BE49-F238E27FC236}">
                <a16:creationId xmlns:a16="http://schemas.microsoft.com/office/drawing/2014/main" id="{1E938AB6-6D42-839B-CBD4-2AED625143D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0000" b="71945"/>
          <a:stretch/>
        </p:blipFill>
        <p:spPr>
          <a:xfrm>
            <a:off x="1" y="0"/>
            <a:ext cx="4572000" cy="1924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8EE82-2D7B-98DF-D9B7-D26C9E408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254"/>
            <a:ext cx="4572000" cy="1568917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Saira Condensed"/>
              </a:rPr>
              <a:t>Case Study 2: 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Saira Condensed"/>
              </a:rPr>
              <a:t>MININET (MNIST CNN)</a:t>
            </a:r>
            <a:endParaRPr lang="en-US" b="1" i="0" dirty="0">
              <a:solidFill>
                <a:srgbClr val="000000"/>
              </a:solidFill>
              <a:effectLst/>
              <a:latin typeface="Saira Condense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6D5E59-9195-6485-0996-2722051F7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657" y="633262"/>
            <a:ext cx="4423217" cy="3876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6A8A93-6761-D551-B618-E7CDF7518A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166"/>
          <a:stretch/>
        </p:blipFill>
        <p:spPr>
          <a:xfrm>
            <a:off x="79578" y="2293419"/>
            <a:ext cx="4423217" cy="20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27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7;p32">
            <a:extLst>
              <a:ext uri="{FF2B5EF4-FFF2-40B4-BE49-F238E27FC236}">
                <a16:creationId xmlns:a16="http://schemas.microsoft.com/office/drawing/2014/main" id="{3C706E12-B9E1-ED0D-F474-409A580AC8A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4411" t="-1085" r="-441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2290" name="Picture 2" descr="Convolutional Neural Network (CNN) in Machine Learning - GeeksforGeeks">
            <a:extLst>
              <a:ext uri="{FF2B5EF4-FFF2-40B4-BE49-F238E27FC236}">
                <a16:creationId xmlns:a16="http://schemas.microsoft.com/office/drawing/2014/main" id="{5521AB6C-6B6A-8B32-7AE0-24D886A29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7" y="647260"/>
            <a:ext cx="7708665" cy="384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033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2FC44-C5BE-1456-FFB1-B3830E500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7;p32">
            <a:extLst>
              <a:ext uri="{FF2B5EF4-FFF2-40B4-BE49-F238E27FC236}">
                <a16:creationId xmlns:a16="http://schemas.microsoft.com/office/drawing/2014/main" id="{C6003337-C480-29B2-62E5-B38D74E4A98F}"/>
              </a:ext>
            </a:extLst>
          </p:cNvPr>
          <p:cNvSpPr/>
          <p:nvPr/>
        </p:nvSpPr>
        <p:spPr>
          <a:xfrm>
            <a:off x="0" y="0"/>
            <a:ext cx="5938837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4411" t="-1085" r="-441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9458" name="Picture 2" descr="Illustration for how a convolutional layer operates. ">
            <a:extLst>
              <a:ext uri="{FF2B5EF4-FFF2-40B4-BE49-F238E27FC236}">
                <a16:creationId xmlns:a16="http://schemas.microsoft.com/office/drawing/2014/main" id="{DAE3BEE5-260E-FB5D-B129-8342F7C7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82" y="188729"/>
            <a:ext cx="5438274" cy="238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mage by Author">
            <a:extLst>
              <a:ext uri="{FF2B5EF4-FFF2-40B4-BE49-F238E27FC236}">
                <a16:creationId xmlns:a16="http://schemas.microsoft.com/office/drawing/2014/main" id="{DA48058D-C978-A99B-E1FF-E14FC7265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7" y="0"/>
            <a:ext cx="32051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Image by Author">
            <a:extLst>
              <a:ext uri="{FF2B5EF4-FFF2-40B4-BE49-F238E27FC236}">
                <a16:creationId xmlns:a16="http://schemas.microsoft.com/office/drawing/2014/main" id="{627EEAAC-4037-1186-8567-1BAB8453B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31" y="3009219"/>
            <a:ext cx="3827992" cy="147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86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6764000" h="8789670" extrusionOk="0">
                <a:moveTo>
                  <a:pt x="0" y="0"/>
                </a:moveTo>
                <a:lnTo>
                  <a:pt x="16764000" y="0"/>
                </a:lnTo>
                <a:lnTo>
                  <a:pt x="16764000" y="8789670"/>
                </a:lnTo>
                <a:lnTo>
                  <a:pt x="0" y="8789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5115" t="-9851" r="-5115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4EC7D1-8F4A-3DCE-7A9F-CFC9F8AAE429}"/>
              </a:ext>
            </a:extLst>
          </p:cNvPr>
          <p:cNvSpPr/>
          <p:nvPr/>
        </p:nvSpPr>
        <p:spPr>
          <a:xfrm>
            <a:off x="462013" y="404261"/>
            <a:ext cx="8219974" cy="4369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88;p13"/>
          <p:cNvSpPr txBox="1"/>
          <p:nvPr/>
        </p:nvSpPr>
        <p:spPr>
          <a:xfrm>
            <a:off x="1712616" y="2703114"/>
            <a:ext cx="6457077" cy="32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dirty="0">
                <a:solidFill>
                  <a:srgbClr val="2563EB"/>
                </a:solidFill>
                <a:effectLst/>
                <a:latin typeface="Raleway" pitchFamily="2" charset="77"/>
                <a:hlinkClick r:id="rId4"/>
              </a:rPr>
              <a:t>github.com/kendallahern/CAV_FinalProject</a:t>
            </a:r>
            <a:endParaRPr sz="100" dirty="0"/>
          </a:p>
        </p:txBody>
      </p:sp>
      <p:sp>
        <p:nvSpPr>
          <p:cNvPr id="90" name="Google Shape;90;p13"/>
          <p:cNvSpPr txBox="1"/>
          <p:nvPr/>
        </p:nvSpPr>
        <p:spPr>
          <a:xfrm>
            <a:off x="1712616" y="2090122"/>
            <a:ext cx="2660400" cy="49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GitHub Repo:</a:t>
            </a:r>
            <a:endParaRPr sz="1050" b="1" dirty="0"/>
          </a:p>
        </p:txBody>
      </p:sp>
      <p:cxnSp>
        <p:nvCxnSpPr>
          <p:cNvPr id="91" name="Google Shape;91;p13"/>
          <p:cNvCxnSpPr/>
          <p:nvPr/>
        </p:nvCxnSpPr>
        <p:spPr>
          <a:xfrm>
            <a:off x="1712616" y="2559130"/>
            <a:ext cx="252600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8" name="Picture 4" descr="GitHub Computer Icons Logo README, Github, logo, monochrome png | PNGEgg">
            <a:extLst>
              <a:ext uri="{FF2B5EF4-FFF2-40B4-BE49-F238E27FC236}">
                <a16:creationId xmlns:a16="http://schemas.microsoft.com/office/drawing/2014/main" id="{A98E8971-F52E-C1CF-F67A-6E56544FD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97" b="95560" l="10000" r="90000">
                        <a14:foregroundMark x1="48333" y1="5497" x2="48333" y2="5497"/>
                        <a14:foregroundMark x1="59000" y1="92389" x2="59000" y2="92389"/>
                        <a14:foregroundMark x1="41778" y1="94292" x2="41778" y2="94292"/>
                        <a14:foregroundMark x1="57444" y1="95349" x2="57444" y2="95349"/>
                        <a14:foregroundMark x1="42333" y1="95560" x2="42333" y2="955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11" y="2107432"/>
            <a:ext cx="877033" cy="46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AC285-3E74-730D-CAA4-876C51B59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7;p32">
            <a:extLst>
              <a:ext uri="{FF2B5EF4-FFF2-40B4-BE49-F238E27FC236}">
                <a16:creationId xmlns:a16="http://schemas.microsoft.com/office/drawing/2014/main" id="{BCEE6338-D111-DD7E-2852-F6D1F990A2B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4411" t="-1085" r="-441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2290" name="Picture 2" descr="Convolutional Neural Network (CNN) in Machine Learning - GeeksforGeeks">
            <a:extLst>
              <a:ext uri="{FF2B5EF4-FFF2-40B4-BE49-F238E27FC236}">
                <a16:creationId xmlns:a16="http://schemas.microsoft.com/office/drawing/2014/main" id="{F3E88D35-028E-B068-3FCF-9F968CDC0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7" y="647260"/>
            <a:ext cx="7708665" cy="384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430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76BD6-8515-68E7-5335-55BB93511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7;p32">
            <a:extLst>
              <a:ext uri="{FF2B5EF4-FFF2-40B4-BE49-F238E27FC236}">
                <a16:creationId xmlns:a16="http://schemas.microsoft.com/office/drawing/2014/main" id="{F9BC4B6D-63F8-AF10-667C-897F3B2ECB7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4411" t="-1085" r="-441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266" name="Picture 2" descr="An example of a two hidden layer fully connected neural network... |  Download Scientific Diagram">
            <a:extLst>
              <a:ext uri="{FF2B5EF4-FFF2-40B4-BE49-F238E27FC236}">
                <a16:creationId xmlns:a16="http://schemas.microsoft.com/office/drawing/2014/main" id="{A249CA3D-3E90-57E1-D40E-D59FB668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54" y="596187"/>
            <a:ext cx="7883091" cy="395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252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782C2-5CF7-A489-107D-783D13E31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network of blue and orange dots&#10;&#10;AI-generated content may be incorrect.">
            <a:extLst>
              <a:ext uri="{FF2B5EF4-FFF2-40B4-BE49-F238E27FC236}">
                <a16:creationId xmlns:a16="http://schemas.microsoft.com/office/drawing/2014/main" id="{81FF1795-ABD7-4F87-A9D2-50693972E1B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0000" b="71945"/>
          <a:stretch/>
        </p:blipFill>
        <p:spPr>
          <a:xfrm>
            <a:off x="1" y="0"/>
            <a:ext cx="4572000" cy="1924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46CC1C-41A4-99BA-AAEB-34EF29944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254"/>
            <a:ext cx="4572000" cy="1568917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Saira Condensed"/>
              </a:rPr>
              <a:t>Case Study 2: 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Saira Condensed"/>
              </a:rPr>
              <a:t>MININET (MNIST CNN)</a:t>
            </a:r>
            <a:endParaRPr lang="en-US" b="1" i="0" dirty="0">
              <a:solidFill>
                <a:srgbClr val="000000"/>
              </a:solidFill>
              <a:effectLst/>
              <a:latin typeface="Saira Condense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17698-F025-6D0A-E16C-2FABA4BA0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657" y="633262"/>
            <a:ext cx="4423217" cy="3876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DDBE6-890B-860F-3661-BAED78E919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166"/>
          <a:stretch/>
        </p:blipFill>
        <p:spPr>
          <a:xfrm>
            <a:off x="79578" y="2293419"/>
            <a:ext cx="4423217" cy="20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16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2A0CD-2B3A-7D55-AECC-12A381EC3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7;p32">
            <a:extLst>
              <a:ext uri="{FF2B5EF4-FFF2-40B4-BE49-F238E27FC236}">
                <a16:creationId xmlns:a16="http://schemas.microsoft.com/office/drawing/2014/main" id="{3FA9579B-71C5-699E-0F3B-39823EC88AA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4411" t="-1085" r="-4410"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68A2C10-9167-73F1-2BE3-380A0EB7079A}"/>
              </a:ext>
            </a:extLst>
          </p:cNvPr>
          <p:cNvSpPr/>
          <p:nvPr/>
        </p:nvSpPr>
        <p:spPr>
          <a:xfrm>
            <a:off x="519764" y="288758"/>
            <a:ext cx="3917482" cy="106840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solidFill>
                  <a:srgbClr val="001D35"/>
                </a:solidFill>
                <a:latin typeface="Raleway" pitchFamily="2" charset="77"/>
              </a:rPr>
              <a:t>MNIST Handwritten Letters </a:t>
            </a:r>
            <a:r>
              <a:rPr lang="en-US" sz="2400" b="1" i="0" dirty="0">
                <a:solidFill>
                  <a:srgbClr val="001D35"/>
                </a:solidFill>
                <a:effectLst/>
                <a:latin typeface="Raleway" pitchFamily="2" charset="77"/>
              </a:rPr>
              <a:t>Dataset: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12D5B0-C606-9A5B-D7F3-564B6DDC18AA}"/>
              </a:ext>
            </a:extLst>
          </p:cNvPr>
          <p:cNvSpPr/>
          <p:nvPr/>
        </p:nvSpPr>
        <p:spPr>
          <a:xfrm>
            <a:off x="462008" y="1501541"/>
            <a:ext cx="4064144" cy="32725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lnSpc>
                <a:spcPts val="1800"/>
              </a:lnSpc>
              <a:spcBef>
                <a:spcPts val="75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aleway" pitchFamily="2" charset="77"/>
              </a:rPr>
              <a:t> Labeled handwritten digits (0-9) </a:t>
            </a:r>
          </a:p>
          <a:p>
            <a:pPr algn="l">
              <a:lnSpc>
                <a:spcPts val="1800"/>
              </a:lnSpc>
              <a:spcBef>
                <a:spcPts val="75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aleway" pitchFamily="2" charset="77"/>
              </a:rPr>
              <a:t> Training set of 60,000 images</a:t>
            </a:r>
          </a:p>
          <a:p>
            <a:pPr algn="l">
              <a:lnSpc>
                <a:spcPts val="1800"/>
              </a:lnSpc>
              <a:spcBef>
                <a:spcPts val="75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aleway" pitchFamily="2" charset="77"/>
              </a:rPr>
              <a:t>Test set of 10,000 images</a:t>
            </a:r>
            <a:r>
              <a:rPr lang="en-US" sz="1600" b="0" i="0" dirty="0">
                <a:solidFill>
                  <a:srgbClr val="0A0A0A"/>
                </a:solidFill>
                <a:effectLst/>
                <a:latin typeface="Raleway" pitchFamily="2" charset="77"/>
              </a:rPr>
              <a:t>.</a:t>
            </a:r>
          </a:p>
          <a:p>
            <a:pPr algn="l">
              <a:lnSpc>
                <a:spcPts val="1800"/>
              </a:lnSpc>
              <a:spcBef>
                <a:spcPts val="75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A0A0A"/>
                </a:solidFill>
                <a:effectLst/>
                <a:latin typeface="Raleway" pitchFamily="2" charset="77"/>
              </a:rPr>
              <a:t> Each image is a 28x28 pixel grayscale image, size-normalized, and centered in a fixed-size square. </a:t>
            </a:r>
          </a:p>
          <a:p>
            <a:pPr algn="l">
              <a:lnSpc>
                <a:spcPts val="1800"/>
              </a:lnSpc>
              <a:spcBef>
                <a:spcPts val="75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A0A0A"/>
                </a:solidFill>
                <a:latin typeface="Raleway" pitchFamily="2" charset="77"/>
              </a:rPr>
              <a:t>B</a:t>
            </a:r>
            <a:r>
              <a:rPr lang="en-US" sz="1600" b="0" i="0" dirty="0">
                <a:solidFill>
                  <a:srgbClr val="0A0A0A"/>
                </a:solidFill>
                <a:effectLst/>
                <a:latin typeface="Raleway" pitchFamily="2" charset="77"/>
              </a:rPr>
              <a:t>enchmark for machine learning and pattern recognition algorithms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1423EE-A7CC-8571-B18A-10FB82A688E0}"/>
              </a:ext>
            </a:extLst>
          </p:cNvPr>
          <p:cNvSpPr/>
          <p:nvPr/>
        </p:nvSpPr>
        <p:spPr>
          <a:xfrm>
            <a:off x="4949666" y="3935786"/>
            <a:ext cx="3917482" cy="6737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800" b="1" i="0" u="sng" dirty="0">
                <a:solidFill>
                  <a:srgbClr val="001D35"/>
                </a:solidFill>
                <a:effectLst/>
                <a:latin typeface="Raleway" pitchFamily="2" charset="77"/>
              </a:rPr>
              <a:t>Link to Dataset and Documentation:</a:t>
            </a:r>
          </a:p>
          <a:p>
            <a:pPr algn="ctr">
              <a:spcAft>
                <a:spcPts val="1200"/>
              </a:spcAft>
            </a:pPr>
            <a:r>
              <a:rPr lang="en-US" sz="800" i="0" u="sng" dirty="0">
                <a:solidFill>
                  <a:schemeClr val="accent1"/>
                </a:solidFill>
                <a:effectLst/>
                <a:latin typeface="Raleway" pitchFamily="2" charset="77"/>
              </a:rPr>
              <a:t>https://</a:t>
            </a:r>
            <a:r>
              <a:rPr lang="en-US" sz="800" i="0" u="sng" dirty="0" err="1">
                <a:solidFill>
                  <a:schemeClr val="accent1"/>
                </a:solidFill>
                <a:effectLst/>
                <a:latin typeface="Raleway" pitchFamily="2" charset="77"/>
              </a:rPr>
              <a:t>www.kaggle.com</a:t>
            </a:r>
            <a:r>
              <a:rPr lang="en-US" sz="800" i="0" u="sng" dirty="0">
                <a:solidFill>
                  <a:schemeClr val="accent1"/>
                </a:solidFill>
                <a:effectLst/>
                <a:latin typeface="Raleway" pitchFamily="2" charset="77"/>
              </a:rPr>
              <a:t>/datasets/</a:t>
            </a:r>
            <a:r>
              <a:rPr lang="en-US" sz="800" i="0" u="sng" dirty="0" err="1">
                <a:solidFill>
                  <a:schemeClr val="accent1"/>
                </a:solidFill>
                <a:effectLst/>
                <a:latin typeface="Raleway" pitchFamily="2" charset="77"/>
              </a:rPr>
              <a:t>hojjatk</a:t>
            </a:r>
            <a:r>
              <a:rPr lang="en-US" sz="800" i="0" u="sng" dirty="0">
                <a:solidFill>
                  <a:schemeClr val="accent1"/>
                </a:solidFill>
                <a:effectLst/>
                <a:latin typeface="Raleway" pitchFamily="2" charset="77"/>
              </a:rPr>
              <a:t>/</a:t>
            </a:r>
            <a:r>
              <a:rPr lang="en-US" sz="800" i="0" u="sng" dirty="0" err="1">
                <a:solidFill>
                  <a:schemeClr val="accent1"/>
                </a:solidFill>
                <a:effectLst/>
                <a:latin typeface="Raleway" pitchFamily="2" charset="77"/>
              </a:rPr>
              <a:t>mnist</a:t>
            </a:r>
            <a:r>
              <a:rPr lang="en-US" sz="800" i="0" u="sng" dirty="0">
                <a:solidFill>
                  <a:schemeClr val="accent1"/>
                </a:solidFill>
                <a:effectLst/>
                <a:latin typeface="Raleway" pitchFamily="2" charset="77"/>
              </a:rPr>
              <a:t>-dataset</a:t>
            </a:r>
          </a:p>
        </p:txBody>
      </p:sp>
      <p:pic>
        <p:nvPicPr>
          <p:cNvPr id="26626" name="Picture 2" descr="MNIST - Machine Learning Datasets">
            <a:extLst>
              <a:ext uri="{FF2B5EF4-FFF2-40B4-BE49-F238E27FC236}">
                <a16:creationId xmlns:a16="http://schemas.microsoft.com/office/drawing/2014/main" id="{E79D2B92-8BA1-2FB4-385E-DA41E37ED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992" y="361950"/>
            <a:ext cx="3683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MNIST Dataset : Practical Applications ...">
            <a:extLst>
              <a:ext uri="{FF2B5EF4-FFF2-40B4-BE49-F238E27FC236}">
                <a16:creationId xmlns:a16="http://schemas.microsoft.com/office/drawing/2014/main" id="{9C4316FE-8986-5443-E31F-4D820A550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335" y="2649092"/>
            <a:ext cx="4064144" cy="112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931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E07F-DCD3-DC48-8E3D-104CA9022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network of blue and orange dots&#10;&#10;AI-generated content may be incorrect.">
            <a:extLst>
              <a:ext uri="{FF2B5EF4-FFF2-40B4-BE49-F238E27FC236}">
                <a16:creationId xmlns:a16="http://schemas.microsoft.com/office/drawing/2014/main" id="{5F010782-9DE0-8F3B-D79A-60C874D349A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0000" b="71945"/>
          <a:stretch/>
        </p:blipFill>
        <p:spPr>
          <a:xfrm>
            <a:off x="1" y="0"/>
            <a:ext cx="4572000" cy="1924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FEF8B6-F854-1E68-DFEB-6FCD07A77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254"/>
            <a:ext cx="4572000" cy="1568917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Saira Condensed"/>
              </a:rPr>
              <a:t>Case Study 2: 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Saira Condensed"/>
              </a:rPr>
              <a:t>MININET (MNIST CNN)</a:t>
            </a:r>
            <a:endParaRPr lang="en-US" b="1" i="0" dirty="0">
              <a:solidFill>
                <a:srgbClr val="000000"/>
              </a:solidFill>
              <a:effectLst/>
              <a:latin typeface="Saira Condense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DE51D-C9E2-1384-FA9E-D280F4129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657" y="633262"/>
            <a:ext cx="4423217" cy="3876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77E78D-9FE5-5D97-6E68-81472CFBE8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166"/>
          <a:stretch/>
        </p:blipFill>
        <p:spPr>
          <a:xfrm>
            <a:off x="79578" y="2293419"/>
            <a:ext cx="4423217" cy="20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4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7"/>
            <a:ext cx="9144000" cy="15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/>
          <p:nvPr/>
        </p:nvSpPr>
        <p:spPr>
          <a:xfrm>
            <a:off x="323832" y="269570"/>
            <a:ext cx="8368364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200" b="1" i="0" dirty="0">
                <a:solidFill>
                  <a:srgbClr val="000000"/>
                </a:solidFill>
                <a:effectLst/>
                <a:latin typeface="Saira Condensed"/>
              </a:rPr>
              <a:t>RESULTS SUMMARY:</a:t>
            </a:r>
            <a:br>
              <a:rPr lang="en-US" sz="3200" b="1" i="0" dirty="0">
                <a:solidFill>
                  <a:srgbClr val="000000"/>
                </a:solidFill>
                <a:effectLst/>
                <a:latin typeface="Saira Condensed"/>
              </a:rPr>
            </a:br>
            <a:r>
              <a:rPr lang="en-US" sz="3200" b="1" i="0" dirty="0">
                <a:solidFill>
                  <a:srgbClr val="000000"/>
                </a:solidFill>
                <a:effectLst/>
                <a:latin typeface="Saira Condensed"/>
              </a:rPr>
              <a:t>Z3 SOLVER 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90F9C2-FF53-5024-DA7A-52CECDABD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32" y="1708150"/>
            <a:ext cx="8631086" cy="19180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7C3EC0-4101-962A-2017-A981C0762C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07"/>
          <a:stretch/>
        </p:blipFill>
        <p:spPr>
          <a:xfrm>
            <a:off x="256457" y="3781484"/>
            <a:ext cx="8636871" cy="94806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network of blue and orange dots&#10;&#10;AI-generated content may be incorrect.">
            <a:extLst>
              <a:ext uri="{FF2B5EF4-FFF2-40B4-BE49-F238E27FC236}">
                <a16:creationId xmlns:a16="http://schemas.microsoft.com/office/drawing/2014/main" id="{3E923B2F-36B1-7DC6-7710-A230095738D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85160"/>
          <a:stretch/>
        </p:blipFill>
        <p:spPr>
          <a:xfrm>
            <a:off x="0" y="-1"/>
            <a:ext cx="9144000" cy="1017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8CF80D-D8E0-AE48-ADDA-32072445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9953"/>
            <a:ext cx="8520600" cy="683395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Saira Condensed"/>
              </a:rPr>
              <a:t>ENGINEERING CHALLENGES &amp; DEBUGGING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62D93-9737-F9D4-CEA9-66866AD0B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704" y="1267975"/>
            <a:ext cx="4114800" cy="26517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algn="l"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Saira Condensed"/>
              </a:rPr>
              <a:t>Z3 Encoding Challenges</a:t>
            </a:r>
          </a:p>
          <a:p>
            <a:pPr>
              <a:spcBef>
                <a:spcPts val="600"/>
              </a:spcBef>
            </a:pP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Opaque progress, stalling, and sensitivity to constraint formulations</a:t>
            </a:r>
          </a:p>
          <a:p>
            <a:pPr>
              <a:spcBef>
                <a:spcPts val="600"/>
              </a:spcBef>
            </a:pP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Floating-point/precision pitfalls; need for tight, consistent bounds</a:t>
            </a:r>
          </a:p>
          <a:p>
            <a:pPr algn="l">
              <a:spcBef>
                <a:spcPts val="600"/>
              </a:spcBef>
            </a:pP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Strategy: Extensive logging and manual SMT formula inspection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E1F88-1DA5-8379-643A-E2F8F7C08A3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82145" y="1267975"/>
            <a:ext cx="4114800" cy="2651760"/>
          </a:xfrm>
          <a:prstGeom prst="roundRect">
            <a:avLst/>
          </a:prstGeom>
          <a:solidFill>
            <a:schemeClr val="tx2"/>
          </a:solidFill>
        </p:spPr>
        <p:txBody>
          <a:bodyPr/>
          <a:lstStyle/>
          <a:p>
            <a:pPr algn="l"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Saira Condensed"/>
              </a:rPr>
              <a:t>Marabou Integration</a:t>
            </a:r>
          </a:p>
          <a:p>
            <a:pPr>
              <a:spcBef>
                <a:spcPts val="600"/>
              </a:spcBef>
            </a:pP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API/ONNX inconsistencies, unsupported operators</a:t>
            </a:r>
          </a:p>
          <a:p>
            <a:pPr>
              <a:spcBef>
                <a:spcPts val="600"/>
              </a:spcBef>
            </a:pP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Python binding errors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 Mono" panose="020F0502020204030204" pitchFamily="34" charset="0"/>
              </a:rPr>
              <a:t>EquationType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 errors</a:t>
            </a:r>
          </a:p>
          <a:p>
            <a:pPr algn="l">
              <a:spcBef>
                <a:spcPts val="600"/>
              </a:spcBef>
            </a:pP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Docker issues with stale bytecode despite patches</a:t>
            </a:r>
          </a:p>
          <a:p>
            <a:endParaRPr lang="en-US" dirty="0"/>
          </a:p>
        </p:txBody>
      </p:sp>
      <p:sp>
        <p:nvSpPr>
          <p:cNvPr id="7" name="Google Shape;87;p13">
            <a:extLst>
              <a:ext uri="{FF2B5EF4-FFF2-40B4-BE49-F238E27FC236}">
                <a16:creationId xmlns:a16="http://schemas.microsoft.com/office/drawing/2014/main" id="{8BBF8E0A-17E5-4488-C240-60C3093E5BD0}"/>
              </a:ext>
            </a:extLst>
          </p:cNvPr>
          <p:cNvSpPr/>
          <p:nvPr/>
        </p:nvSpPr>
        <p:spPr>
          <a:xfrm>
            <a:off x="389504" y="4068278"/>
            <a:ext cx="8382000" cy="844867"/>
          </a:xfrm>
          <a:custGeom>
            <a:avLst/>
            <a:gdLst/>
            <a:ahLst/>
            <a:cxnLst/>
            <a:rect l="l" t="t" r="r" b="b"/>
            <a:pathLst>
              <a:path w="16764000" h="8789670" extrusionOk="0">
                <a:moveTo>
                  <a:pt x="0" y="0"/>
                </a:moveTo>
                <a:lnTo>
                  <a:pt x="16764000" y="0"/>
                </a:lnTo>
                <a:lnTo>
                  <a:pt x="16764000" y="8789670"/>
                </a:lnTo>
                <a:lnTo>
                  <a:pt x="0" y="8789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5115" t="-9851" r="-5115"/>
            </a:stretch>
          </a:blipFill>
          <a:ln>
            <a:noFill/>
          </a:ln>
        </p:spPr>
        <p:txBody>
          <a:bodyPr anchor="ctr"/>
          <a:lstStyle/>
          <a:p>
            <a:pPr algn="ctr"/>
            <a:r>
              <a:rPr lang="en-US" b="1" dirty="0">
                <a:latin typeface="Raleway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Key Lesson: </a:t>
            </a:r>
            <a:r>
              <a:rPr lang="en-US" dirty="0">
                <a:latin typeface="Raleway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Research-grade tools can be brittle; debugging requires multi-layers </a:t>
            </a:r>
          </a:p>
          <a:p>
            <a:pPr algn="ctr"/>
            <a:r>
              <a:rPr lang="en-US" dirty="0">
                <a:latin typeface="Raleway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understanding form Python APIs to C++ bindings and solver semantics</a:t>
            </a:r>
            <a:endParaRPr lang="en-US" sz="1400" b="1" kern="100" dirty="0">
              <a:effectLst/>
              <a:latin typeface="Raleway" pitchFamily="2" charset="77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566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network of blue and orange dots&#10;&#10;AI-generated content may be incorrect.">
            <a:extLst>
              <a:ext uri="{FF2B5EF4-FFF2-40B4-BE49-F238E27FC236}">
                <a16:creationId xmlns:a16="http://schemas.microsoft.com/office/drawing/2014/main" id="{D7924721-4A26-B62A-5E83-344D06EE87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" b="24998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7" name="Google Shape;97;p14"/>
          <p:cNvSpPr txBox="1"/>
          <p:nvPr/>
        </p:nvSpPr>
        <p:spPr>
          <a:xfrm>
            <a:off x="463200" y="319552"/>
            <a:ext cx="813216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4000" b="1" i="0" dirty="0">
                <a:solidFill>
                  <a:srgbClr val="000000"/>
                </a:solidFill>
                <a:effectLst/>
                <a:latin typeface="Saira Condensed"/>
              </a:rPr>
              <a:t>DISCUSSION &amp; KEY INSIGHTS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8C4E654-C3CF-D329-1A88-5172C0773983}"/>
              </a:ext>
            </a:extLst>
          </p:cNvPr>
          <p:cNvSpPr/>
          <p:nvPr/>
        </p:nvSpPr>
        <p:spPr>
          <a:xfrm>
            <a:off x="308006" y="1135990"/>
            <a:ext cx="8470231" cy="12127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latin typeface="Raleway" pitchFamily="2" charset="77"/>
              </a:rPr>
              <a:t>Verification Funnel is in Theory an Effective Strategy</a:t>
            </a:r>
          </a:p>
          <a:p>
            <a:pPr algn="ctr"/>
            <a:r>
              <a:rPr lang="en-US" dirty="0">
                <a:latin typeface="Raleway" pitchFamily="2" charset="77"/>
              </a:rPr>
              <a:t>PGD filters obvious non-robust cases, IBP proves robustness for many cases with a small epsilon and predicts query difficulty, while the expensive SMT solver is reserved for only the hardest, most ambiguous instances.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8EA3A2-67BA-9E68-BF72-159082E5273D}"/>
              </a:ext>
            </a:extLst>
          </p:cNvPr>
          <p:cNvSpPr/>
          <p:nvPr/>
        </p:nvSpPr>
        <p:spPr>
          <a:xfrm>
            <a:off x="308006" y="2373577"/>
            <a:ext cx="8470231" cy="12127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 err="1">
                <a:latin typeface="Raleway" pitchFamily="2" charset="77"/>
              </a:rPr>
              <a:t>ReLU</a:t>
            </a:r>
            <a:r>
              <a:rPr lang="en-US" b="1" dirty="0">
                <a:latin typeface="Raleway" pitchFamily="2" charset="77"/>
              </a:rPr>
              <a:t> Stability Governs Verification Complexity</a:t>
            </a:r>
          </a:p>
          <a:p>
            <a:pPr algn="ctr"/>
            <a:r>
              <a:rPr lang="en-US" dirty="0">
                <a:latin typeface="Raleway" pitchFamily="2" charset="77"/>
              </a:rPr>
              <a:t>The most significant determinant of SMT solver runtime is the number of unstable </a:t>
            </a:r>
            <a:r>
              <a:rPr lang="en-US" dirty="0" err="1">
                <a:latin typeface="Raleway" pitchFamily="2" charset="77"/>
              </a:rPr>
              <a:t>ReLUs</a:t>
            </a:r>
            <a:r>
              <a:rPr lang="en-US" dirty="0">
                <a:latin typeface="Raleway" pitchFamily="2" charset="77"/>
              </a:rPr>
              <a:t> – those whose pre-activation interval straddles zero. This explains why small networks like </a:t>
            </a:r>
            <a:r>
              <a:rPr lang="en-US" dirty="0" err="1">
                <a:latin typeface="Raleway" pitchFamily="2" charset="77"/>
              </a:rPr>
              <a:t>TinyNet</a:t>
            </a:r>
            <a:r>
              <a:rPr lang="en-US" dirty="0">
                <a:latin typeface="Raleway" pitchFamily="2" charset="77"/>
              </a:rPr>
              <a:t> were traceable for a small epsilon (where most </a:t>
            </a:r>
            <a:r>
              <a:rPr lang="en-US" dirty="0" err="1">
                <a:latin typeface="Raleway" pitchFamily="2" charset="77"/>
              </a:rPr>
              <a:t>ReLUs</a:t>
            </a:r>
            <a:r>
              <a:rPr lang="en-US" dirty="0">
                <a:latin typeface="Raleway" pitchFamily="2" charset="77"/>
              </a:rPr>
              <a:t> are stable) and why CNNs are so difficult to verify.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51BB5E-24D1-80EC-96B0-4A372578C702}"/>
              </a:ext>
            </a:extLst>
          </p:cNvPr>
          <p:cNvSpPr/>
          <p:nvPr/>
        </p:nvSpPr>
        <p:spPr>
          <a:xfrm>
            <a:off x="308006" y="3611164"/>
            <a:ext cx="8470231" cy="12127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b="1" dirty="0">
                <a:latin typeface="Raleway" pitchFamily="2" charset="77"/>
              </a:rPr>
              <a:t>General Purpose SMT Solvers are Insufficient for CNNs</a:t>
            </a:r>
          </a:p>
          <a:p>
            <a:pPr algn="ctr"/>
            <a:r>
              <a:rPr lang="en-US" dirty="0">
                <a:latin typeface="Raleway" pitchFamily="2" charset="77"/>
              </a:rPr>
              <a:t>While highly expressive, a general-purpose solver like Z3 lack the specialized heuristics needed for scalable analysis of neural network structures, particularly convolutions. The consistent timeouts and unknown results on the </a:t>
            </a:r>
            <a:r>
              <a:rPr lang="en-US" dirty="0" err="1">
                <a:latin typeface="Raleway" pitchFamily="2" charset="77"/>
              </a:rPr>
              <a:t>MiniNet</a:t>
            </a:r>
            <a:r>
              <a:rPr lang="en-US" dirty="0">
                <a:latin typeface="Raleway" pitchFamily="2" charset="77"/>
              </a:rPr>
              <a:t> case study demonstrate the practical limitation.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4;p12">
            <a:extLst>
              <a:ext uri="{FF2B5EF4-FFF2-40B4-BE49-F238E27FC236}">
                <a16:creationId xmlns:a16="http://schemas.microsoft.com/office/drawing/2014/main" id="{E75DC408-4CAA-EA23-2822-5A30C7DDEE3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8"/>
            <a:ext cx="9144000" cy="9265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8D9058-E9B5-B39A-C81A-03A1AEABC9BF}"/>
              </a:ext>
            </a:extLst>
          </p:cNvPr>
          <p:cNvSpPr txBox="1"/>
          <p:nvPr/>
        </p:nvSpPr>
        <p:spPr>
          <a:xfrm>
            <a:off x="1966912" y="201652"/>
            <a:ext cx="5210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rgbClr val="000000"/>
                </a:solidFill>
                <a:effectLst/>
                <a:latin typeface="Saira Condensed"/>
              </a:rPr>
              <a:t>Next Steps I Attempted…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F6EFD-F3DF-E995-8E0D-679F44F7E980}"/>
              </a:ext>
            </a:extLst>
          </p:cNvPr>
          <p:cNvSpPr txBox="1"/>
          <p:nvPr/>
        </p:nvSpPr>
        <p:spPr>
          <a:xfrm>
            <a:off x="992860" y="1167839"/>
            <a:ext cx="8151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Migrate to specialized verifiers (Marabou) for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aleway" pitchFamily="2" charset="77"/>
              </a:rPr>
              <a:t>ReLU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 handling and bound tightening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A957B2-3C3B-8091-B3FA-C32460E3C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31" y="1862424"/>
            <a:ext cx="6435524" cy="2659812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284882-FAB4-F34D-78FE-B4AA48772D25}"/>
              </a:ext>
            </a:extLst>
          </p:cNvPr>
          <p:cNvSpPr/>
          <p:nvPr/>
        </p:nvSpPr>
        <p:spPr>
          <a:xfrm>
            <a:off x="6574055" y="1621313"/>
            <a:ext cx="2431414" cy="1097280"/>
          </a:xfrm>
          <a:prstGeom prst="roundRect">
            <a:avLst/>
          </a:prstGeom>
          <a:solidFill>
            <a:srgbClr val="E7E7F2"/>
          </a:solidFill>
          <a:ln>
            <a:solidFill>
              <a:srgbClr val="BFBFE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aleway" pitchFamily="2" charset="77"/>
              </a:rPr>
              <a:t>Neural Network </a:t>
            </a:r>
          </a:p>
          <a:p>
            <a:pPr algn="ctr"/>
            <a:r>
              <a:rPr lang="en-US" sz="1800" dirty="0">
                <a:latin typeface="Raleway" pitchFamily="2" charset="77"/>
              </a:rPr>
              <a:t>+</a:t>
            </a:r>
          </a:p>
          <a:p>
            <a:pPr algn="ctr"/>
            <a:r>
              <a:rPr lang="en-US" dirty="0">
                <a:latin typeface="Raleway" pitchFamily="2" charset="77"/>
              </a:rPr>
              <a:t>Set of Linear and </a:t>
            </a:r>
          </a:p>
          <a:p>
            <a:pPr algn="ctr"/>
            <a:r>
              <a:rPr lang="en-US" dirty="0">
                <a:latin typeface="Raleway" pitchFamily="2" charset="77"/>
              </a:rPr>
              <a:t>Non-Linear Constraints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255C47-762F-D81D-4798-AD7751A1604F}"/>
              </a:ext>
            </a:extLst>
          </p:cNvPr>
          <p:cNvSpPr/>
          <p:nvPr/>
        </p:nvSpPr>
        <p:spPr>
          <a:xfrm>
            <a:off x="6753004" y="3325446"/>
            <a:ext cx="2073515" cy="1097280"/>
          </a:xfrm>
          <a:prstGeom prst="roundRect">
            <a:avLst/>
          </a:prstGeom>
          <a:solidFill>
            <a:srgbClr val="E7E7F2"/>
          </a:solidFill>
          <a:ln>
            <a:solidFill>
              <a:srgbClr val="BFBFE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aleway" pitchFamily="2" charset="77"/>
              </a:rPr>
              <a:t>Solve as Constraint Satisfaction Problem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3C2C0A-F732-5C92-D6F4-FD1CA9D6066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754880" y="3580598"/>
            <a:ext cx="1998124" cy="293488"/>
          </a:xfrm>
          <a:prstGeom prst="straightConnector1">
            <a:avLst/>
          </a:prstGeom>
          <a:ln w="28575">
            <a:solidFill>
              <a:srgbClr val="BFBF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5AF0F1-71F6-2201-CFAA-12017CE12D37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575931" y="2169953"/>
            <a:ext cx="1998124" cy="312478"/>
          </a:xfrm>
          <a:prstGeom prst="straightConnector1">
            <a:avLst/>
          </a:prstGeom>
          <a:ln w="28575">
            <a:solidFill>
              <a:srgbClr val="BFBF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667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BBFA8-A8F8-BA17-CA99-41558574F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6B99B0D-7170-045B-A77F-98308A5B1048}"/>
              </a:ext>
            </a:extLst>
          </p:cNvPr>
          <p:cNvSpPr txBox="1"/>
          <p:nvPr/>
        </p:nvSpPr>
        <p:spPr>
          <a:xfrm>
            <a:off x="496429" y="1128160"/>
            <a:ext cx="8151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Build scalable, distributed system: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Raleway" pitchFamily="2" charset="77"/>
              </a:rPr>
              <a:t>Dockerized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77"/>
              </a:rPr>
              <a:t> pipeline 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+ Kubernetes for parallel verification</a:t>
            </a:r>
          </a:p>
        </p:txBody>
      </p:sp>
      <p:pic>
        <p:nvPicPr>
          <p:cNvPr id="3" name="Google Shape;74;p12">
            <a:extLst>
              <a:ext uri="{FF2B5EF4-FFF2-40B4-BE49-F238E27FC236}">
                <a16:creationId xmlns:a16="http://schemas.microsoft.com/office/drawing/2014/main" id="{119BDF2C-8E90-DB2E-C681-551D670FC2F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8"/>
            <a:ext cx="9144000" cy="926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03E30-738F-CF1A-186F-634046FF430D}"/>
              </a:ext>
            </a:extLst>
          </p:cNvPr>
          <p:cNvSpPr txBox="1"/>
          <p:nvPr/>
        </p:nvSpPr>
        <p:spPr>
          <a:xfrm>
            <a:off x="1966912" y="201652"/>
            <a:ext cx="5210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rgbClr val="000000"/>
                </a:solidFill>
                <a:effectLst/>
                <a:latin typeface="Saira Condensed"/>
              </a:rPr>
              <a:t>Next Steps I Attempted…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027FB-BAE9-85B1-2F6F-BC08DDAB441F}"/>
              </a:ext>
            </a:extLst>
          </p:cNvPr>
          <p:cNvSpPr txBox="1"/>
          <p:nvPr/>
        </p:nvSpPr>
        <p:spPr>
          <a:xfrm>
            <a:off x="667879" y="2037334"/>
            <a:ext cx="3731585" cy="2256646"/>
          </a:xfrm>
          <a:prstGeom prst="roundRect">
            <a:avLst/>
          </a:prstGeom>
          <a:solidFill>
            <a:srgbClr val="D3EAFA"/>
          </a:solidFill>
          <a:ln>
            <a:solidFill>
              <a:srgbClr val="4591CE"/>
            </a:solidFill>
          </a:ln>
        </p:spPr>
        <p:txBody>
          <a:bodyPr wrap="none" rtlCol="0">
            <a:spAutoFit/>
          </a:bodyPr>
          <a:lstStyle/>
          <a:p>
            <a:pPr marL="102870" indent="-285750" algn="l">
              <a:lnSpc>
                <a:spcPts val="18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A0A0A"/>
                </a:solidFill>
                <a:effectLst/>
                <a:latin typeface="Raleway" pitchFamily="2" charset="77"/>
              </a:rPr>
              <a:t>Application Packaging and Isolation</a:t>
            </a:r>
          </a:p>
          <a:p>
            <a:pPr marL="102870" indent="-285750" algn="l">
              <a:lnSpc>
                <a:spcPts val="18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A0A0A"/>
                </a:solidFill>
                <a:effectLst/>
                <a:latin typeface="Raleway" pitchFamily="2" charset="77"/>
              </a:rPr>
              <a:t>Portability and Consistency</a:t>
            </a:r>
          </a:p>
          <a:p>
            <a:pPr marL="102870" indent="-285750" algn="l">
              <a:lnSpc>
                <a:spcPts val="18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A0A0A"/>
                </a:solidFill>
                <a:effectLst/>
                <a:latin typeface="Raleway" pitchFamily="2" charset="77"/>
              </a:rPr>
              <a:t>Efficient Resource Usage</a:t>
            </a:r>
          </a:p>
          <a:p>
            <a:pPr marL="102870" indent="-285750" algn="l">
              <a:lnSpc>
                <a:spcPts val="18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A0A0A"/>
                </a:solidFill>
                <a:effectLst/>
                <a:latin typeface="Raleway" pitchFamily="2" charset="77"/>
              </a:rPr>
              <a:t>Streamlined Development Workflow</a:t>
            </a:r>
          </a:p>
          <a:p>
            <a:pPr marL="102870" indent="-285750" algn="l">
              <a:lnSpc>
                <a:spcPts val="18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A0A0A"/>
                </a:solidFill>
                <a:effectLst/>
                <a:latin typeface="Raleway" pitchFamily="2" charset="77"/>
              </a:rPr>
              <a:t>Scalability and Management</a:t>
            </a:r>
          </a:p>
          <a:p>
            <a:pPr marL="102870" indent="-285750" algn="l">
              <a:lnSpc>
                <a:spcPts val="18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A0A0A"/>
                </a:solidFill>
                <a:effectLst/>
                <a:latin typeface="Raleway" pitchFamily="2" charset="77"/>
              </a:rPr>
              <a:t>Collaboration and Sharing</a:t>
            </a:r>
            <a:endParaRPr lang="en-US" dirty="0">
              <a:latin typeface="Raleway" pitchFamily="2" charset="77"/>
            </a:endParaRPr>
          </a:p>
        </p:txBody>
      </p:sp>
      <p:pic>
        <p:nvPicPr>
          <p:cNvPr id="27650" name="Picture 2" descr="What is a Container? | Docker">
            <a:extLst>
              <a:ext uri="{FF2B5EF4-FFF2-40B4-BE49-F238E27FC236}">
                <a16:creationId xmlns:a16="http://schemas.microsoft.com/office/drawing/2014/main" id="{52E1DC45-6C4F-E265-D257-13882DA1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216" y="1689404"/>
            <a:ext cx="3696100" cy="295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C1CD98-C84D-B507-EAE7-4542E6000A07}"/>
              </a:ext>
            </a:extLst>
          </p:cNvPr>
          <p:cNvSpPr txBox="1"/>
          <p:nvPr/>
        </p:nvSpPr>
        <p:spPr>
          <a:xfrm>
            <a:off x="7572375" y="4895377"/>
            <a:ext cx="14734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hlinkClick r:id="rId4"/>
              </a:rPr>
              <a:t>https://www.docker.com/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614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network of blue and orange dots&#10;&#10;AI-generated content may be incorrect.">
            <a:extLst>
              <a:ext uri="{FF2B5EF4-FFF2-40B4-BE49-F238E27FC236}">
                <a16:creationId xmlns:a16="http://schemas.microsoft.com/office/drawing/2014/main" id="{FA68A7C0-D198-3AA6-E338-FD3AB2858D9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87264"/>
          <a:stretch/>
        </p:blipFill>
        <p:spPr>
          <a:xfrm>
            <a:off x="0" y="0"/>
            <a:ext cx="9144000" cy="8734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C5F792-56A9-6C0D-8A96-3187045DD0C6}"/>
              </a:ext>
            </a:extLst>
          </p:cNvPr>
          <p:cNvSpPr txBox="1"/>
          <p:nvPr/>
        </p:nvSpPr>
        <p:spPr>
          <a:xfrm>
            <a:off x="316601" y="272267"/>
            <a:ext cx="8501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Saira Condensed"/>
              </a:rPr>
              <a:t>Introduction to Neural Network Security and the Challenge of Trustworthy AI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42E9F-5F65-447F-1753-0321AAA81389}"/>
              </a:ext>
            </a:extLst>
          </p:cNvPr>
          <p:cNvSpPr txBox="1"/>
          <p:nvPr/>
        </p:nvSpPr>
        <p:spPr>
          <a:xfrm>
            <a:off x="381000" y="1164570"/>
            <a:ext cx="8177696" cy="281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300" kern="0" dirty="0">
                <a:effectLst/>
                <a:latin typeface="Raleway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Neural networks are being integrated into high-stakes domains – reliability is paramount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300" kern="0" dirty="0">
                <a:effectLst/>
                <a:latin typeface="Raleway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These models must be dependable, as failures can have critical consequences\</a:t>
            </a:r>
            <a:endParaRPr lang="en-US" sz="1200" kern="0" dirty="0">
              <a:effectLst/>
              <a:latin typeface="Raleway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300" b="1" kern="0" dirty="0">
                <a:effectLst/>
                <a:latin typeface="Raleway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Adversarial Perturbations:</a:t>
            </a:r>
            <a:r>
              <a:rPr lang="en-US" sz="1300" kern="0" dirty="0">
                <a:effectLst/>
                <a:latin typeface="Raleway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These are small, often imperceptible, changes made to a model's input that can cause it to produce a completely incorrect output. </a:t>
            </a:r>
          </a:p>
          <a:p>
            <a:pPr marL="342900" marR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300" b="1" kern="0" dirty="0">
                <a:effectLst/>
                <a:latin typeface="Raleway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Limits of Empirical Methods:</a:t>
            </a:r>
            <a:r>
              <a:rPr lang="en-US" sz="1300" kern="0" dirty="0">
                <a:effectLst/>
                <a:latin typeface="Raleway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While standard testing and attack-based evaluations can find some vulnerabilities, they cannot provide absolute guarantees of safety. They can demonstrate the </a:t>
            </a:r>
            <a:r>
              <a:rPr lang="en-US" sz="1300" i="1" kern="0" dirty="0">
                <a:effectLst/>
                <a:latin typeface="Raleway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presence</a:t>
            </a:r>
            <a:r>
              <a:rPr lang="en-US" sz="1300" kern="0" dirty="0">
                <a:effectLst/>
                <a:latin typeface="Raleway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of flaws but cannot prove their </a:t>
            </a:r>
            <a:r>
              <a:rPr lang="en-US" sz="1300" i="1" kern="0" dirty="0">
                <a:effectLst/>
                <a:latin typeface="Raleway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absence</a:t>
            </a:r>
            <a:r>
              <a:rPr lang="en-US" sz="1300" kern="0" dirty="0">
                <a:effectLst/>
                <a:latin typeface="Raleway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300" kern="100" dirty="0">
              <a:latin typeface="Raleway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300" b="1" kern="0" dirty="0">
                <a:effectLst/>
                <a:latin typeface="Raleway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Need for Formal Guarantees:</a:t>
            </a:r>
            <a:r>
              <a:rPr lang="en-US" sz="1300" kern="0" dirty="0">
                <a:effectLst/>
                <a:latin typeface="Raleway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latin typeface="Raleway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Need formal methods/techniques to</a:t>
            </a:r>
            <a:r>
              <a:rPr lang="en-US" sz="1300" kern="0" dirty="0">
                <a:effectLst/>
                <a:latin typeface="Raleway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mathematically </a:t>
            </a:r>
            <a:r>
              <a:rPr lang="en-US" sz="1300" i="1" kern="0" dirty="0">
                <a:effectLst/>
                <a:latin typeface="Raleway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prove</a:t>
            </a:r>
            <a:r>
              <a:rPr lang="en-US" sz="1300" kern="0" dirty="0">
                <a:effectLst/>
                <a:latin typeface="Raleway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that a model is robust to all possible perturbations within a specified neighborhood of a given input.</a:t>
            </a:r>
            <a:endParaRPr lang="en-US" sz="1300" kern="100" dirty="0">
              <a:effectLst/>
              <a:latin typeface="Raleway" pitchFamily="2" charset="77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900" dirty="0">
              <a:latin typeface="Raleway" pitchFamily="2" charset="77"/>
            </a:endParaRPr>
          </a:p>
        </p:txBody>
      </p:sp>
      <p:sp>
        <p:nvSpPr>
          <p:cNvPr id="7" name="Google Shape;87;p13">
            <a:extLst>
              <a:ext uri="{FF2B5EF4-FFF2-40B4-BE49-F238E27FC236}">
                <a16:creationId xmlns:a16="http://schemas.microsoft.com/office/drawing/2014/main" id="{AAB6C287-CF62-A5E8-C07A-02DBF9BEFE1E}"/>
              </a:ext>
            </a:extLst>
          </p:cNvPr>
          <p:cNvSpPr/>
          <p:nvPr/>
        </p:nvSpPr>
        <p:spPr>
          <a:xfrm>
            <a:off x="381000" y="3962400"/>
            <a:ext cx="8382000" cy="844867"/>
          </a:xfrm>
          <a:custGeom>
            <a:avLst/>
            <a:gdLst/>
            <a:ahLst/>
            <a:cxnLst/>
            <a:rect l="l" t="t" r="r" b="b"/>
            <a:pathLst>
              <a:path w="16764000" h="8789670" extrusionOk="0">
                <a:moveTo>
                  <a:pt x="0" y="0"/>
                </a:moveTo>
                <a:lnTo>
                  <a:pt x="16764000" y="0"/>
                </a:lnTo>
                <a:lnTo>
                  <a:pt x="16764000" y="8789670"/>
                </a:lnTo>
                <a:lnTo>
                  <a:pt x="0" y="8789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5115" t="-9851" r="-5115"/>
            </a:stretch>
          </a:blipFill>
          <a:ln>
            <a:noFill/>
          </a:ln>
        </p:spPr>
        <p:txBody>
          <a:bodyPr anchor="ctr"/>
          <a:lstStyle/>
          <a:p>
            <a:pPr algn="ctr"/>
            <a:r>
              <a:rPr lang="en-US" sz="1400" kern="0" dirty="0">
                <a:effectLst/>
                <a:latin typeface="Raleway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This project's goal was to address this need directly: </a:t>
            </a:r>
            <a:r>
              <a:rPr lang="en-US" sz="1400" b="1" kern="0" dirty="0">
                <a:effectLst/>
                <a:latin typeface="Raleway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To explore and implement a pipeline for formally verifying the local adversarial robustness of neural networks using SMT solvers.</a:t>
            </a:r>
            <a:endParaRPr lang="en-US" sz="1400" kern="100" dirty="0">
              <a:effectLst/>
              <a:latin typeface="Raleway" pitchFamily="2" charset="77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87;p13">
            <a:extLst>
              <a:ext uri="{FF2B5EF4-FFF2-40B4-BE49-F238E27FC236}">
                <a16:creationId xmlns:a16="http://schemas.microsoft.com/office/drawing/2014/main" id="{AFFF706A-7292-1684-787E-4A6312333A9D}"/>
              </a:ext>
            </a:extLst>
          </p:cNvPr>
          <p:cNvSpPr/>
          <p:nvPr/>
        </p:nvSpPr>
        <p:spPr>
          <a:xfrm>
            <a:off x="-9526" y="873415"/>
            <a:ext cx="9153525" cy="90117"/>
          </a:xfrm>
          <a:custGeom>
            <a:avLst/>
            <a:gdLst/>
            <a:ahLst/>
            <a:cxnLst/>
            <a:rect l="l" t="t" r="r" b="b"/>
            <a:pathLst>
              <a:path w="16764000" h="8789670" extrusionOk="0">
                <a:moveTo>
                  <a:pt x="0" y="0"/>
                </a:moveTo>
                <a:lnTo>
                  <a:pt x="16764000" y="0"/>
                </a:lnTo>
                <a:lnTo>
                  <a:pt x="16764000" y="8789670"/>
                </a:lnTo>
                <a:lnTo>
                  <a:pt x="0" y="8789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5115" t="-9851" r="-5115"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98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694D9-F8DA-46A6-9EBA-815B688C2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854D23-FB03-62B6-8891-FFAE6246ABE0}"/>
              </a:ext>
            </a:extLst>
          </p:cNvPr>
          <p:cNvSpPr txBox="1"/>
          <p:nvPr/>
        </p:nvSpPr>
        <p:spPr>
          <a:xfrm>
            <a:off x="496429" y="1128160"/>
            <a:ext cx="8151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Build scalable, distributed system: </a:t>
            </a:r>
            <a:r>
              <a:rPr lang="en-US" i="0" dirty="0" err="1">
                <a:solidFill>
                  <a:srgbClr val="000000"/>
                </a:solidFill>
                <a:effectLst/>
                <a:latin typeface="Raleway" pitchFamily="2" charset="77"/>
              </a:rPr>
              <a:t>Dockerized</a:t>
            </a:r>
            <a:r>
              <a:rPr lang="en-US" i="0" dirty="0">
                <a:solidFill>
                  <a:srgbClr val="000000"/>
                </a:solidFill>
                <a:effectLst/>
                <a:latin typeface="Raleway" pitchFamily="2" charset="77"/>
              </a:rPr>
              <a:t> pipeline 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+ 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77"/>
              </a:rPr>
              <a:t>Kubernetes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 for parallel verification</a:t>
            </a:r>
          </a:p>
        </p:txBody>
      </p:sp>
      <p:pic>
        <p:nvPicPr>
          <p:cNvPr id="3" name="Google Shape;74;p12">
            <a:extLst>
              <a:ext uri="{FF2B5EF4-FFF2-40B4-BE49-F238E27FC236}">
                <a16:creationId xmlns:a16="http://schemas.microsoft.com/office/drawing/2014/main" id="{AF79FABF-E0D7-FBAB-8221-5CDD643F46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8"/>
            <a:ext cx="9144000" cy="926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3F3997-51A2-1332-AD14-E2AC49EFCAE9}"/>
              </a:ext>
            </a:extLst>
          </p:cNvPr>
          <p:cNvSpPr txBox="1"/>
          <p:nvPr/>
        </p:nvSpPr>
        <p:spPr>
          <a:xfrm>
            <a:off x="1966912" y="201652"/>
            <a:ext cx="5210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rgbClr val="000000"/>
                </a:solidFill>
                <a:effectLst/>
                <a:latin typeface="Saira Condensed"/>
              </a:rPr>
              <a:t>Next Steps I Attempted…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26B59-37CB-6D3A-ECAB-5B3BF9094F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903" r="38224" b="14657"/>
          <a:stretch/>
        </p:blipFill>
        <p:spPr>
          <a:xfrm>
            <a:off x="636870" y="2142171"/>
            <a:ext cx="5186800" cy="2799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6000FA-CC88-8730-557C-53C16EC139B8}"/>
              </a:ext>
            </a:extLst>
          </p:cNvPr>
          <p:cNvSpPr txBox="1"/>
          <p:nvPr/>
        </p:nvSpPr>
        <p:spPr>
          <a:xfrm>
            <a:off x="360909" y="1563289"/>
            <a:ext cx="6158238" cy="578882"/>
          </a:xfrm>
          <a:prstGeom prst="roundRect">
            <a:avLst/>
          </a:prstGeom>
          <a:solidFill>
            <a:srgbClr val="EAF3FF"/>
          </a:solidFill>
          <a:ln w="19050">
            <a:solidFill>
              <a:srgbClr val="2876E3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Raleway" pitchFamily="2" charset="77"/>
              </a:rPr>
              <a:t>Automates the deployment, scaling, and management of containerized applications - run, manage, and maintain across a cluster of machines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A345BA-4C66-5A85-95C4-F818912C2F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404" t="4295" b="22592"/>
          <a:stretch/>
        </p:blipFill>
        <p:spPr>
          <a:xfrm>
            <a:off x="6734733" y="1744920"/>
            <a:ext cx="2048358" cy="29813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4F3C07-94F0-3207-1B5C-F618511E1D76}"/>
              </a:ext>
            </a:extLst>
          </p:cNvPr>
          <p:cNvSpPr txBox="1"/>
          <p:nvPr/>
        </p:nvSpPr>
        <p:spPr>
          <a:xfrm>
            <a:off x="7606753" y="4814890"/>
            <a:ext cx="235267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https://kubernetes.io/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5549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958F3-3B5A-B8AF-766C-90EE1F053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4;p12">
            <a:extLst>
              <a:ext uri="{FF2B5EF4-FFF2-40B4-BE49-F238E27FC236}">
                <a16:creationId xmlns:a16="http://schemas.microsoft.com/office/drawing/2014/main" id="{C6D03946-4D30-CCC0-A151-3A745F507D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7"/>
            <a:ext cx="9144000" cy="10858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57E1CD-F2F2-510A-2F95-044882F9E894}"/>
              </a:ext>
            </a:extLst>
          </p:cNvPr>
          <p:cNvSpPr txBox="1"/>
          <p:nvPr/>
        </p:nvSpPr>
        <p:spPr>
          <a:xfrm>
            <a:off x="1966912" y="280167"/>
            <a:ext cx="5210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rgbClr val="000000"/>
                </a:solidFill>
                <a:effectLst/>
                <a:latin typeface="Saira Condensed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2EA63-E88E-D134-EEB3-846683EDA94A}"/>
              </a:ext>
            </a:extLst>
          </p:cNvPr>
          <p:cNvSpPr txBox="1"/>
          <p:nvPr/>
        </p:nvSpPr>
        <p:spPr>
          <a:xfrm>
            <a:off x="496430" y="1366010"/>
            <a:ext cx="8151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Finish </a:t>
            </a:r>
            <a:r>
              <a:rPr lang="en-US" dirty="0">
                <a:latin typeface="Raleway" pitchFamily="2" charset="77"/>
              </a:rPr>
              <a:t>Construction using Marabou, Docker, and Kubernetes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Enable dataset-scale formal robustness verification for modern deep learning</a:t>
            </a:r>
          </a:p>
        </p:txBody>
      </p:sp>
      <p:pic>
        <p:nvPicPr>
          <p:cNvPr id="3" name="Google Shape;74;p12">
            <a:extLst>
              <a:ext uri="{FF2B5EF4-FFF2-40B4-BE49-F238E27FC236}">
                <a16:creationId xmlns:a16="http://schemas.microsoft.com/office/drawing/2014/main" id="{BC997FFD-B04C-73D9-2F17-4FE313F8E1D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25" y="2505306"/>
            <a:ext cx="9144000" cy="108584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8BC17E-4BE7-93DA-E6A2-B67FEFFAAC5C}"/>
              </a:ext>
            </a:extLst>
          </p:cNvPr>
          <p:cNvSpPr txBox="1"/>
          <p:nvPr/>
        </p:nvSpPr>
        <p:spPr>
          <a:xfrm>
            <a:off x="1976536" y="2785466"/>
            <a:ext cx="5210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rgbClr val="000000"/>
                </a:solidFill>
                <a:effectLst/>
                <a:latin typeface="Saira Condensed"/>
              </a:rPr>
              <a:t>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28A2C-8081-0719-A2AC-B86010F8B4A2}"/>
              </a:ext>
            </a:extLst>
          </p:cNvPr>
          <p:cNvSpPr txBox="1"/>
          <p:nvPr/>
        </p:nvSpPr>
        <p:spPr>
          <a:xfrm>
            <a:off x="506053" y="3870347"/>
            <a:ext cx="8151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Can be found in GitHub Repo: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Raleway" pitchFamily="2" charset="77"/>
            </a:endParaRPr>
          </a:p>
        </p:txBody>
      </p:sp>
      <p:sp>
        <p:nvSpPr>
          <p:cNvPr id="8" name="Google Shape;88;p13">
            <a:extLst>
              <a:ext uri="{FF2B5EF4-FFF2-40B4-BE49-F238E27FC236}">
                <a16:creationId xmlns:a16="http://schemas.microsoft.com/office/drawing/2014/main" id="{14637682-31DF-634F-33EE-72A166A64D72}"/>
              </a:ext>
            </a:extLst>
          </p:cNvPr>
          <p:cNvSpPr txBox="1"/>
          <p:nvPr/>
        </p:nvSpPr>
        <p:spPr>
          <a:xfrm>
            <a:off x="1616363" y="4311044"/>
            <a:ext cx="6457077" cy="216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sng" dirty="0">
                <a:solidFill>
                  <a:srgbClr val="2563EB"/>
                </a:solidFill>
                <a:effectLst/>
                <a:latin typeface="Raleway" pitchFamily="2" charset="77"/>
                <a:hlinkClick r:id="rId3"/>
              </a:rPr>
              <a:t>github.com/kendallahern/CAV_FinalProject</a:t>
            </a:r>
            <a:endParaRPr sz="100" dirty="0"/>
          </a:p>
        </p:txBody>
      </p:sp>
      <p:pic>
        <p:nvPicPr>
          <p:cNvPr id="9" name="Picture 4" descr="GitHub Computer Icons Logo README, Github, logo, monochrome png | PNGEgg">
            <a:extLst>
              <a:ext uri="{FF2B5EF4-FFF2-40B4-BE49-F238E27FC236}">
                <a16:creationId xmlns:a16="http://schemas.microsoft.com/office/drawing/2014/main" id="{366B4F0D-019D-C7E0-F1CF-C8BF7F82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97" b="95560" l="10000" r="90000">
                        <a14:foregroundMark x1="48333" y1="5497" x2="48333" y2="5497"/>
                        <a14:foregroundMark x1="59000" y1="92389" x2="59000" y2="92389"/>
                        <a14:foregroundMark x1="41778" y1="94292" x2="41778" y2="94292"/>
                        <a14:foregroundMark x1="57444" y1="95349" x2="57444" y2="95349"/>
                        <a14:foregroundMark x1="42333" y1="95560" x2="42333" y2="955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10" y="4249984"/>
            <a:ext cx="644658" cy="33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499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>
          <a:extLst>
            <a:ext uri="{FF2B5EF4-FFF2-40B4-BE49-F238E27FC236}">
              <a16:creationId xmlns:a16="http://schemas.microsoft.com/office/drawing/2014/main" id="{AF32AB46-2DC5-BA92-DA41-D8DA847F7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etwork of blue and orange dots&#10;&#10;AI-generated content may be incorrect.">
            <a:extLst>
              <a:ext uri="{FF2B5EF4-FFF2-40B4-BE49-F238E27FC236}">
                <a16:creationId xmlns:a16="http://schemas.microsoft.com/office/drawing/2014/main" id="{B189F6BC-3DF3-FD01-110C-756EF42981A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" b="48364"/>
          <a:stretch/>
        </p:blipFill>
        <p:spPr>
          <a:xfrm>
            <a:off x="0" y="0"/>
            <a:ext cx="9144000" cy="3541156"/>
          </a:xfrm>
          <a:prstGeom prst="rect">
            <a:avLst/>
          </a:prstGeom>
        </p:spPr>
      </p:pic>
      <p:sp>
        <p:nvSpPr>
          <p:cNvPr id="64" name="Google Shape;64;p11">
            <a:extLst>
              <a:ext uri="{FF2B5EF4-FFF2-40B4-BE49-F238E27FC236}">
                <a16:creationId xmlns:a16="http://schemas.microsoft.com/office/drawing/2014/main" id="{BFA6D8B9-CCF8-5C71-B9D1-0C8058A7E604}"/>
              </a:ext>
            </a:extLst>
          </p:cNvPr>
          <p:cNvSpPr txBox="1"/>
          <p:nvPr/>
        </p:nvSpPr>
        <p:spPr>
          <a:xfrm>
            <a:off x="380999" y="3727906"/>
            <a:ext cx="7138533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Thank You!</a:t>
            </a:r>
            <a:endParaRPr sz="700" dirty="0"/>
          </a:p>
        </p:txBody>
      </p:sp>
      <p:cxnSp>
        <p:nvCxnSpPr>
          <p:cNvPr id="65" name="Google Shape;65;p11">
            <a:extLst>
              <a:ext uri="{FF2B5EF4-FFF2-40B4-BE49-F238E27FC236}">
                <a16:creationId xmlns:a16="http://schemas.microsoft.com/office/drawing/2014/main" id="{77947E0D-5341-8777-1769-E7CFF0775F70}"/>
              </a:ext>
            </a:extLst>
          </p:cNvPr>
          <p:cNvCxnSpPr>
            <a:cxnSpLocks/>
          </p:cNvCxnSpPr>
          <p:nvPr/>
        </p:nvCxnSpPr>
        <p:spPr>
          <a:xfrm>
            <a:off x="380999" y="4714875"/>
            <a:ext cx="7316344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67;p11">
            <a:extLst>
              <a:ext uri="{FF2B5EF4-FFF2-40B4-BE49-F238E27FC236}">
                <a16:creationId xmlns:a16="http://schemas.microsoft.com/office/drawing/2014/main" id="{83386464-01EE-96E7-382F-A3052CCCA6EC}"/>
              </a:ext>
            </a:extLst>
          </p:cNvPr>
          <p:cNvSpPr txBox="1"/>
          <p:nvPr/>
        </p:nvSpPr>
        <p:spPr>
          <a:xfrm>
            <a:off x="380999" y="391477"/>
            <a:ext cx="2903377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Computer Aided Verification Final Project</a:t>
            </a:r>
            <a:endParaRPr sz="700" b="1" dirty="0"/>
          </a:p>
        </p:txBody>
      </p:sp>
      <p:sp>
        <p:nvSpPr>
          <p:cNvPr id="68" name="Google Shape;68;p11">
            <a:extLst>
              <a:ext uri="{FF2B5EF4-FFF2-40B4-BE49-F238E27FC236}">
                <a16:creationId xmlns:a16="http://schemas.microsoft.com/office/drawing/2014/main" id="{0AF932F9-7915-0835-4286-70F0795ADEC3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91919"/>
                </a:solidFill>
                <a:latin typeface="IBM Plex Mono"/>
                <a:sym typeface="IBM Plex Mono"/>
              </a:rPr>
              <a:t>December 2025</a:t>
            </a:r>
            <a:endParaRPr sz="700" dirty="0"/>
          </a:p>
        </p:txBody>
      </p:sp>
      <p:sp>
        <p:nvSpPr>
          <p:cNvPr id="69" name="Google Shape;69;p11">
            <a:extLst>
              <a:ext uri="{FF2B5EF4-FFF2-40B4-BE49-F238E27FC236}">
                <a16:creationId xmlns:a16="http://schemas.microsoft.com/office/drawing/2014/main" id="{349352E6-6E13-8D08-374E-62148C90119E}"/>
              </a:ext>
            </a:extLst>
          </p:cNvPr>
          <p:cNvSpPr txBox="1"/>
          <p:nvPr/>
        </p:nvSpPr>
        <p:spPr>
          <a:xfrm>
            <a:off x="7697343" y="4128016"/>
            <a:ext cx="106565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K</a:t>
            </a:r>
            <a:r>
              <a:rPr lang="en-US" sz="18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e</a:t>
            </a:r>
            <a:r>
              <a:rPr lang="en" sz="1800" b="0" i="0" u="none" strike="noStrike" cap="none" dirty="0" err="1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ndall</a:t>
            </a:r>
            <a:r>
              <a:rPr lang="en" sz="18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 Ahern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378462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4411" t="-1085" r="-441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58" name="Google Shape;458;p32"/>
          <p:cNvGrpSpPr/>
          <p:nvPr/>
        </p:nvGrpSpPr>
        <p:grpSpPr>
          <a:xfrm>
            <a:off x="2997636" y="1314181"/>
            <a:ext cx="3148728" cy="1287724"/>
            <a:chOff x="0" y="-19050"/>
            <a:chExt cx="1658589" cy="678307"/>
          </a:xfrm>
        </p:grpSpPr>
        <p:sp>
          <p:nvSpPr>
            <p:cNvPr id="459" name="Google Shape;459;p32"/>
            <p:cNvSpPr/>
            <p:nvPr/>
          </p:nvSpPr>
          <p:spPr>
            <a:xfrm>
              <a:off x="0" y="0"/>
              <a:ext cx="1658589" cy="659257"/>
            </a:xfrm>
            <a:custGeom>
              <a:avLst/>
              <a:gdLst/>
              <a:ahLst/>
              <a:cxnLst/>
              <a:rect l="l" t="t" r="r" b="b"/>
              <a:pathLst>
                <a:path w="1658589" h="659257" extrusionOk="0">
                  <a:moveTo>
                    <a:pt x="29505" y="0"/>
                  </a:moveTo>
                  <a:lnTo>
                    <a:pt x="1629084" y="0"/>
                  </a:lnTo>
                  <a:cubicBezTo>
                    <a:pt x="1636910" y="0"/>
                    <a:pt x="1644414" y="3109"/>
                    <a:pt x="1649948" y="8642"/>
                  </a:cubicBezTo>
                  <a:cubicBezTo>
                    <a:pt x="1655481" y="14175"/>
                    <a:pt x="1658589" y="21680"/>
                    <a:pt x="1658589" y="29505"/>
                  </a:cubicBezTo>
                  <a:lnTo>
                    <a:pt x="1658589" y="629752"/>
                  </a:lnTo>
                  <a:cubicBezTo>
                    <a:pt x="1658589" y="637577"/>
                    <a:pt x="1655481" y="645082"/>
                    <a:pt x="1649948" y="650615"/>
                  </a:cubicBezTo>
                  <a:cubicBezTo>
                    <a:pt x="1644414" y="656149"/>
                    <a:pt x="1636910" y="659257"/>
                    <a:pt x="1629084" y="659257"/>
                  </a:cubicBezTo>
                  <a:lnTo>
                    <a:pt x="29505" y="659257"/>
                  </a:lnTo>
                  <a:cubicBezTo>
                    <a:pt x="21680" y="659257"/>
                    <a:pt x="14175" y="656149"/>
                    <a:pt x="8642" y="650615"/>
                  </a:cubicBezTo>
                  <a:cubicBezTo>
                    <a:pt x="3109" y="645082"/>
                    <a:pt x="0" y="637577"/>
                    <a:pt x="0" y="629752"/>
                  </a:cubicBezTo>
                  <a:lnTo>
                    <a:pt x="0" y="29505"/>
                  </a:lnTo>
                  <a:cubicBezTo>
                    <a:pt x="0" y="21680"/>
                    <a:pt x="3109" y="14175"/>
                    <a:pt x="8642" y="8642"/>
                  </a:cubicBezTo>
                  <a:cubicBezTo>
                    <a:pt x="14175" y="3109"/>
                    <a:pt x="21680" y="0"/>
                    <a:pt x="29505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 txBox="1"/>
            <p:nvPr/>
          </p:nvSpPr>
          <p:spPr>
            <a:xfrm>
              <a:off x="0" y="-19050"/>
              <a:ext cx="1658589" cy="678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32"/>
          <p:cNvSpPr/>
          <p:nvPr/>
        </p:nvSpPr>
        <p:spPr>
          <a:xfrm>
            <a:off x="3389498" y="1561432"/>
            <a:ext cx="2365004" cy="583719"/>
          </a:xfrm>
          <a:custGeom>
            <a:avLst/>
            <a:gdLst/>
            <a:ahLst/>
            <a:cxnLst/>
            <a:rect l="l" t="t" r="r" b="b"/>
            <a:pathLst>
              <a:path w="6025487" h="1506372" extrusionOk="0">
                <a:moveTo>
                  <a:pt x="0" y="0"/>
                </a:moveTo>
                <a:lnTo>
                  <a:pt x="6025488" y="0"/>
                </a:lnTo>
                <a:lnTo>
                  <a:pt x="6025488" y="1506372"/>
                </a:lnTo>
                <a:lnTo>
                  <a:pt x="0" y="1506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62" name="Google Shape;462;p32"/>
          <p:cNvGrpSpPr/>
          <p:nvPr/>
        </p:nvGrpSpPr>
        <p:grpSpPr>
          <a:xfrm>
            <a:off x="2997636" y="2851489"/>
            <a:ext cx="3148728" cy="1287724"/>
            <a:chOff x="0" y="-19050"/>
            <a:chExt cx="1658589" cy="678307"/>
          </a:xfrm>
        </p:grpSpPr>
        <p:sp>
          <p:nvSpPr>
            <p:cNvPr id="463" name="Google Shape;463;p32"/>
            <p:cNvSpPr/>
            <p:nvPr/>
          </p:nvSpPr>
          <p:spPr>
            <a:xfrm>
              <a:off x="0" y="0"/>
              <a:ext cx="1658589" cy="659257"/>
            </a:xfrm>
            <a:custGeom>
              <a:avLst/>
              <a:gdLst/>
              <a:ahLst/>
              <a:cxnLst/>
              <a:rect l="l" t="t" r="r" b="b"/>
              <a:pathLst>
                <a:path w="1658589" h="659257" extrusionOk="0">
                  <a:moveTo>
                    <a:pt x="29505" y="0"/>
                  </a:moveTo>
                  <a:lnTo>
                    <a:pt x="1629084" y="0"/>
                  </a:lnTo>
                  <a:cubicBezTo>
                    <a:pt x="1636910" y="0"/>
                    <a:pt x="1644414" y="3109"/>
                    <a:pt x="1649948" y="8642"/>
                  </a:cubicBezTo>
                  <a:cubicBezTo>
                    <a:pt x="1655481" y="14175"/>
                    <a:pt x="1658589" y="21680"/>
                    <a:pt x="1658589" y="29505"/>
                  </a:cubicBezTo>
                  <a:lnTo>
                    <a:pt x="1658589" y="629752"/>
                  </a:lnTo>
                  <a:cubicBezTo>
                    <a:pt x="1658589" y="637577"/>
                    <a:pt x="1655481" y="645082"/>
                    <a:pt x="1649948" y="650615"/>
                  </a:cubicBezTo>
                  <a:cubicBezTo>
                    <a:pt x="1644414" y="656149"/>
                    <a:pt x="1636910" y="659257"/>
                    <a:pt x="1629084" y="659257"/>
                  </a:cubicBezTo>
                  <a:lnTo>
                    <a:pt x="29505" y="659257"/>
                  </a:lnTo>
                  <a:cubicBezTo>
                    <a:pt x="21680" y="659257"/>
                    <a:pt x="14175" y="656149"/>
                    <a:pt x="8642" y="650615"/>
                  </a:cubicBezTo>
                  <a:cubicBezTo>
                    <a:pt x="3109" y="645082"/>
                    <a:pt x="0" y="637577"/>
                    <a:pt x="0" y="629752"/>
                  </a:cubicBezTo>
                  <a:lnTo>
                    <a:pt x="0" y="29505"/>
                  </a:lnTo>
                  <a:cubicBezTo>
                    <a:pt x="0" y="21680"/>
                    <a:pt x="3109" y="14175"/>
                    <a:pt x="8642" y="8642"/>
                  </a:cubicBezTo>
                  <a:cubicBezTo>
                    <a:pt x="14175" y="3109"/>
                    <a:pt x="21680" y="0"/>
                    <a:pt x="29505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 txBox="1"/>
            <p:nvPr/>
          </p:nvSpPr>
          <p:spPr>
            <a:xfrm>
              <a:off x="0" y="-19050"/>
              <a:ext cx="1658589" cy="678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" name="Google Shape;465;p32"/>
          <p:cNvSpPr txBox="1"/>
          <p:nvPr/>
        </p:nvSpPr>
        <p:spPr>
          <a:xfrm>
            <a:off x="1433446" y="901719"/>
            <a:ext cx="6277109" cy="15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91919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This presentation template is free for everyone to use thanks to the following:</a:t>
            </a:r>
            <a:endParaRPr sz="700"/>
          </a:p>
        </p:txBody>
      </p:sp>
      <p:sp>
        <p:nvSpPr>
          <p:cNvPr id="466" name="Google Shape;466;p32"/>
          <p:cNvSpPr txBox="1"/>
          <p:nvPr/>
        </p:nvSpPr>
        <p:spPr>
          <a:xfrm>
            <a:off x="2379025" y="4445897"/>
            <a:ext cx="4385949" cy="3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7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HAPPY DESIGNING!</a:t>
            </a:r>
            <a:endParaRPr sz="700"/>
          </a:p>
        </p:txBody>
      </p:sp>
      <p:sp>
        <p:nvSpPr>
          <p:cNvPr id="467" name="Google Shape;467;p32"/>
          <p:cNvSpPr txBox="1"/>
          <p:nvPr/>
        </p:nvSpPr>
        <p:spPr>
          <a:xfrm>
            <a:off x="2105002" y="2269526"/>
            <a:ext cx="4933995" cy="15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the presentation template</a:t>
            </a:r>
            <a:endParaRPr sz="700"/>
          </a:p>
        </p:txBody>
      </p:sp>
      <p:sp>
        <p:nvSpPr>
          <p:cNvPr id="468" name="Google Shape;468;p32"/>
          <p:cNvSpPr txBox="1"/>
          <p:nvPr/>
        </p:nvSpPr>
        <p:spPr>
          <a:xfrm>
            <a:off x="2105002" y="3621780"/>
            <a:ext cx="4933995" cy="15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the photos</a:t>
            </a:r>
            <a:endParaRPr sz="700"/>
          </a:p>
        </p:txBody>
      </p:sp>
      <p:sp>
        <p:nvSpPr>
          <p:cNvPr id="469" name="Google Shape;469;p32"/>
          <p:cNvSpPr txBox="1"/>
          <p:nvPr/>
        </p:nvSpPr>
        <p:spPr>
          <a:xfrm>
            <a:off x="2734987" y="402407"/>
            <a:ext cx="3674027" cy="48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i="0" u="none" strike="noStrike" cap="none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Credits</a:t>
            </a:r>
            <a:endParaRPr sz="700"/>
          </a:p>
        </p:txBody>
      </p:sp>
      <p:sp>
        <p:nvSpPr>
          <p:cNvPr id="470" name="Google Shape;470;p32"/>
          <p:cNvSpPr txBox="1"/>
          <p:nvPr/>
        </p:nvSpPr>
        <p:spPr>
          <a:xfrm>
            <a:off x="3055013" y="3255546"/>
            <a:ext cx="3033973" cy="30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 dirty="0" err="1">
                <a:solidFill>
                  <a:srgbClr val="0F1A38"/>
                </a:solidFill>
                <a:latin typeface="Arial"/>
                <a:ea typeface="Arial"/>
                <a:cs typeface="Arial"/>
                <a:sym typeface="Arial"/>
              </a:rPr>
              <a:t>Pexels</a:t>
            </a:r>
            <a:r>
              <a:rPr lang="en" sz="2400" b="0" i="0" u="none" strike="noStrike" cap="none" dirty="0">
                <a:solidFill>
                  <a:srgbClr val="0F1A38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2400" b="0" i="0" u="none" strike="noStrike" cap="none" dirty="0" err="1">
                <a:solidFill>
                  <a:srgbClr val="0F1A38"/>
                </a:solidFill>
                <a:latin typeface="Arial"/>
                <a:ea typeface="Arial"/>
                <a:cs typeface="Arial"/>
                <a:sym typeface="Arial"/>
              </a:rPr>
              <a:t>Pixabay</a:t>
            </a:r>
            <a:endParaRPr sz="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etwork of blue and orange dots&#10;&#10;AI-generated content may be incorrect.">
            <a:extLst>
              <a:ext uri="{FF2B5EF4-FFF2-40B4-BE49-F238E27FC236}">
                <a16:creationId xmlns:a16="http://schemas.microsoft.com/office/drawing/2014/main" id="{F159181D-0A12-1D54-D081-664B1E0B9A0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6029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CDD984-8467-AF80-7CD6-77CC81C1DC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5" t="2208" r="1348" b="7615"/>
          <a:stretch/>
        </p:blipFill>
        <p:spPr>
          <a:xfrm>
            <a:off x="766762" y="585787"/>
            <a:ext cx="7610475" cy="3971925"/>
          </a:xfrm>
          <a:prstGeom prst="rect">
            <a:avLst/>
          </a:prstGeom>
          <a:ln w="57150">
            <a:solidFill>
              <a:srgbClr val="85FD8A"/>
            </a:solidFill>
          </a:ln>
        </p:spPr>
      </p:pic>
    </p:spTree>
    <p:extLst>
      <p:ext uri="{BB962C8B-B14F-4D97-AF65-F5344CB8AC3E}">
        <p14:creationId xmlns:p14="http://schemas.microsoft.com/office/powerpoint/2010/main" val="417778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186F050-1096-D5D8-1040-0C3E37098BFB}"/>
              </a:ext>
            </a:extLst>
          </p:cNvPr>
          <p:cNvSpPr/>
          <p:nvPr/>
        </p:nvSpPr>
        <p:spPr>
          <a:xfrm>
            <a:off x="6105709" y="1206103"/>
            <a:ext cx="2658373" cy="361991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48785C6-31B1-8F72-9AD2-E608647403FD}"/>
              </a:ext>
            </a:extLst>
          </p:cNvPr>
          <p:cNvSpPr/>
          <p:nvPr/>
        </p:nvSpPr>
        <p:spPr>
          <a:xfrm>
            <a:off x="469041" y="1206103"/>
            <a:ext cx="2762305" cy="3619917"/>
          </a:xfrm>
          <a:prstGeom prst="roundRect">
            <a:avLst/>
          </a:prstGeom>
          <a:solidFill>
            <a:srgbClr val="EA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5D231-0B15-987D-C27A-12AB7B6F7AB8}"/>
              </a:ext>
            </a:extLst>
          </p:cNvPr>
          <p:cNvSpPr/>
          <p:nvPr/>
        </p:nvSpPr>
        <p:spPr>
          <a:xfrm>
            <a:off x="3323327" y="1206103"/>
            <a:ext cx="2658373" cy="3619917"/>
          </a:xfrm>
          <a:prstGeom prst="roundRect">
            <a:avLst/>
          </a:prstGeom>
          <a:solidFill>
            <a:srgbClr val="E7E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Google Shape;151;p18"/>
          <p:cNvSpPr txBox="1"/>
          <p:nvPr/>
        </p:nvSpPr>
        <p:spPr>
          <a:xfrm>
            <a:off x="600075" y="1301353"/>
            <a:ext cx="256032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buNone/>
            </a:pPr>
            <a:endParaRPr lang="en-US" sz="1400" b="1" i="0" dirty="0">
              <a:solidFill>
                <a:srgbClr val="000000"/>
              </a:solidFill>
              <a:effectLst/>
              <a:latin typeface="Saira Condensed"/>
            </a:endParaRPr>
          </a:p>
          <a:p>
            <a:pPr algn="l">
              <a:buNone/>
            </a:pPr>
            <a:r>
              <a:rPr lang="en-US" sz="1400" b="1" i="0" dirty="0">
                <a:solidFill>
                  <a:srgbClr val="000000"/>
                </a:solidFill>
                <a:effectLst/>
                <a:latin typeface="Saira Condensed"/>
              </a:rPr>
              <a:t>          Local Adversarial Robustness</a:t>
            </a:r>
          </a:p>
          <a:p>
            <a:pPr algn="l">
              <a:buNone/>
            </a:pPr>
            <a:endParaRPr lang="en-US" sz="1400" b="1" i="0" dirty="0">
              <a:solidFill>
                <a:srgbClr val="000000"/>
              </a:solidFill>
              <a:effectLst/>
              <a:latin typeface="Saira Condensed"/>
            </a:endParaRPr>
          </a:p>
          <a:p>
            <a:pPr algn="l">
              <a:buNone/>
            </a:pPr>
            <a:r>
              <a:rPr lang="en-US" sz="1200" dirty="0">
                <a:latin typeface="Raleway" pitchFamily="2" charset="77"/>
              </a:rPr>
              <a:t>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eural network's prediction stability around a specific input. </a:t>
            </a:r>
          </a:p>
          <a:p>
            <a:pPr algn="l">
              <a:buNone/>
            </a:pPr>
            <a:endParaRPr lang="en-US" sz="1200" b="0" i="0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algn="l">
              <a:buNone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Does the model's output remains constant for all possible inputs within a small, </a:t>
            </a:r>
            <a:r>
              <a:rPr lang="el-GR" sz="12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ε-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bounded neighborhood?</a:t>
            </a:r>
          </a:p>
          <a:p>
            <a:pPr algn="l">
              <a:buNone/>
            </a:pPr>
            <a:endParaRPr lang="en-US" sz="1200" b="0" i="0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algn="l">
              <a:buNone/>
            </a:pPr>
            <a:endParaRPr lang="en-US" sz="1200" b="0" i="0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algn="ctr">
              <a:buNone/>
            </a:pPr>
            <a:r>
              <a:rPr lang="en-US" sz="1200" b="1" i="1" dirty="0">
                <a:solidFill>
                  <a:srgbClr val="000000"/>
                </a:solidFill>
                <a:effectLst/>
                <a:latin typeface="Raleway" pitchFamily="2" charset="77"/>
              </a:rPr>
              <a:t>∀x(||x−x₀||∞ ≤ </a:t>
            </a:r>
            <a:r>
              <a:rPr lang="el-GR" sz="1200" b="1" i="1" dirty="0">
                <a:solidFill>
                  <a:srgbClr val="000000"/>
                </a:solidFill>
                <a:effectLst/>
                <a:latin typeface="Raleway" pitchFamily="2" charset="77"/>
              </a:rPr>
              <a:t>ε) → </a:t>
            </a:r>
            <a:r>
              <a:rPr lang="en-US" sz="1200" b="1" i="1" dirty="0">
                <a:solidFill>
                  <a:srgbClr val="000000"/>
                </a:solidFill>
                <a:effectLst/>
                <a:latin typeface="Raleway" pitchFamily="2" charset="77"/>
              </a:rPr>
              <a:t>f(x) = f(x₀)</a:t>
            </a:r>
          </a:p>
          <a:p>
            <a:pPr algn="l">
              <a:buNone/>
            </a:pPr>
            <a:endParaRPr lang="en-US" sz="1200" b="0" i="1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If this property holds, the model is provably safe.</a:t>
            </a:r>
          </a:p>
        </p:txBody>
      </p:sp>
      <p:sp>
        <p:nvSpPr>
          <p:cNvPr id="152" name="Google Shape;152;p18"/>
          <p:cNvSpPr txBox="1"/>
          <p:nvPr/>
        </p:nvSpPr>
        <p:spPr>
          <a:xfrm>
            <a:off x="3401919" y="1301353"/>
            <a:ext cx="2560320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buNone/>
            </a:pPr>
            <a:br>
              <a:rPr lang="en-US" sz="1400" b="1" i="0" dirty="0">
                <a:solidFill>
                  <a:srgbClr val="000000"/>
                </a:solidFill>
                <a:effectLst/>
                <a:latin typeface="Saira Condensed"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  <a:latin typeface="Saira Condensed"/>
              </a:rPr>
              <a:t>              The </a:t>
            </a:r>
            <a:r>
              <a:rPr lang="en-US" sz="1400" b="1" i="0" dirty="0" err="1">
                <a:solidFill>
                  <a:srgbClr val="000000"/>
                </a:solidFill>
                <a:effectLst/>
                <a:latin typeface="Saira Condensed"/>
              </a:rPr>
              <a:t>ReLU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Saira Condensed"/>
              </a:rPr>
              <a:t> Problem</a:t>
            </a:r>
          </a:p>
          <a:p>
            <a:pPr algn="l">
              <a:buNone/>
            </a:pPr>
            <a:endParaRPr lang="en-US" sz="1400" b="1" i="0" dirty="0">
              <a:solidFill>
                <a:srgbClr val="000000"/>
              </a:solidFill>
              <a:effectLst/>
              <a:latin typeface="Saira Condensed"/>
            </a:endParaRPr>
          </a:p>
          <a:p>
            <a:pPr algn="l">
              <a:buNone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The Rectified Linear Unit (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Raleway" pitchFamily="2" charset="77"/>
              </a:rPr>
              <a:t>ReLU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) introduces non-linearity into networks, enabling complex pattern learning. </a:t>
            </a:r>
          </a:p>
          <a:p>
            <a:pPr algn="l">
              <a:buNone/>
            </a:pPr>
            <a:endParaRPr lang="en-US" sz="1200" b="0" i="0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algn="l">
              <a:buNone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Creates a piecewise-linear computation graph.</a:t>
            </a:r>
          </a:p>
          <a:p>
            <a:pPr algn="l">
              <a:buNone/>
            </a:pPr>
            <a:endParaRPr lang="en-US" sz="1200" b="0" i="0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”</a:t>
            </a:r>
            <a:r>
              <a:rPr lang="en-US" sz="1200" dirty="0">
                <a:latin typeface="Raleway" pitchFamily="2" charset="77"/>
              </a:rPr>
              <a:t>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ombinatorial</a:t>
            </a:r>
            <a:r>
              <a:rPr lang="en-US" sz="1200" dirty="0">
                <a:latin typeface="Raleway" pitchFamily="2" charset="77"/>
              </a:rPr>
              <a:t> explosion</a:t>
            </a:r>
            <a:r>
              <a:rPr lang="en-US" altLang="ja-JP" sz="12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"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of distinct linear regions.</a:t>
            </a:r>
          </a:p>
          <a:p>
            <a:pPr algn="l"/>
            <a:endParaRPr lang="en-US" sz="1200" dirty="0">
              <a:latin typeface="Raleway" pitchFamily="2" charset="77"/>
            </a:endParaRP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For a network with 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Raleway" pitchFamily="2" charset="77"/>
              </a:rPr>
              <a:t>ReLU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 units, there can be up to 2ⁿ possible activation patterns</a:t>
            </a:r>
          </a:p>
        </p:txBody>
      </p:sp>
      <p:sp>
        <p:nvSpPr>
          <p:cNvPr id="155" name="Google Shape;155;p18"/>
          <p:cNvSpPr txBox="1"/>
          <p:nvPr/>
        </p:nvSpPr>
        <p:spPr>
          <a:xfrm>
            <a:off x="6203762" y="1206103"/>
            <a:ext cx="2560320" cy="309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buNone/>
            </a:pPr>
            <a:endParaRPr lang="en-US" sz="1400" b="1" i="0" dirty="0">
              <a:solidFill>
                <a:srgbClr val="000000"/>
              </a:solidFill>
              <a:effectLst/>
              <a:latin typeface="Saira Condensed"/>
            </a:endParaRPr>
          </a:p>
          <a:p>
            <a:pPr algn="l">
              <a:buNone/>
            </a:pPr>
            <a:r>
              <a:rPr lang="en-US" b="1" dirty="0">
                <a:latin typeface="Saira Condensed"/>
              </a:rPr>
              <a:t>             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Saira Condensed"/>
              </a:rPr>
              <a:t>SMT-Based Verification                </a:t>
            </a:r>
            <a:r>
              <a:rPr lang="en-US" sz="1400" b="1" i="0" dirty="0" err="1">
                <a:solidFill>
                  <a:schemeClr val="bg1"/>
                </a:solidFill>
                <a:effectLst/>
                <a:latin typeface="Saira Condensed"/>
              </a:rPr>
              <a:t>eeeeee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Saira Condensed"/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Saira Condensed"/>
              </a:rPr>
              <a:t>with Z3</a:t>
            </a:r>
          </a:p>
          <a:p>
            <a:pPr algn="l">
              <a:buNone/>
            </a:pPr>
            <a:endParaRPr lang="en-US" sz="1200" b="0" i="0" dirty="0">
              <a:solidFill>
                <a:srgbClr val="000000"/>
              </a:solidFill>
              <a:effectLst/>
              <a:latin typeface="Raleway" pitchFamily="2" charset="77"/>
            </a:endParaRPr>
          </a:p>
          <a:p>
            <a:pPr algn="l">
              <a:buNone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Z3 is a general-purpose SMT Solver that we used in class.</a:t>
            </a:r>
          </a:p>
          <a:p>
            <a:pPr algn="l">
              <a:buNone/>
            </a:pPr>
            <a:endParaRPr lang="en-US" sz="1200" dirty="0">
              <a:latin typeface="Raleway" pitchFamily="2" charset="77"/>
            </a:endParaRPr>
          </a:p>
          <a:p>
            <a:pPr algn="l">
              <a:buNone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Neural networks can be encoded as formal constraints.</a:t>
            </a:r>
          </a:p>
          <a:p>
            <a:pPr marL="171450" indent="-1714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000000"/>
                </a:solidFill>
                <a:effectLst/>
                <a:latin typeface="Raleway" pitchFamily="2" charset="77"/>
              </a:rPr>
              <a:t>Affine layers: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 z =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Raleway" pitchFamily="2" charset="77"/>
              </a:rPr>
              <a:t>Wx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 + b</a:t>
            </a:r>
          </a:p>
          <a:p>
            <a:pPr marL="171450" indent="-1714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i="0" dirty="0" err="1">
                <a:solidFill>
                  <a:srgbClr val="000000"/>
                </a:solidFill>
                <a:effectLst/>
                <a:latin typeface="Raleway" pitchFamily="2" charset="77"/>
              </a:rPr>
              <a:t>ReLU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Raleway" pitchFamily="2" charset="77"/>
              </a:rPr>
              <a:t> activations: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 a = max(0, z) via conditional expressions</a:t>
            </a:r>
          </a:p>
          <a:p>
            <a:pPr marL="171450" indent="-1714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000000"/>
                </a:solidFill>
                <a:effectLst/>
                <a:latin typeface="Raleway" pitchFamily="2" charset="77"/>
              </a:rPr>
              <a:t>Combined with robustness property: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 Z3 can systematically search for counterexamples</a:t>
            </a:r>
          </a:p>
        </p:txBody>
      </p:sp>
      <p:pic>
        <p:nvPicPr>
          <p:cNvPr id="3" name="Graphic 2" descr="Good Inventory with solid fill">
            <a:extLst>
              <a:ext uri="{FF2B5EF4-FFF2-40B4-BE49-F238E27FC236}">
                <a16:creationId xmlns:a16="http://schemas.microsoft.com/office/drawing/2014/main" id="{3C1DC161-3F42-24A9-74F3-C9B44742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4876" y="1406128"/>
            <a:ext cx="424658" cy="424658"/>
          </a:xfrm>
          <a:prstGeom prst="rect">
            <a:avLst/>
          </a:prstGeom>
        </p:spPr>
      </p:pic>
      <p:pic>
        <p:nvPicPr>
          <p:cNvPr id="5" name="Graphic 4" descr="Network diagram with solid fill">
            <a:extLst>
              <a:ext uri="{FF2B5EF4-FFF2-40B4-BE49-F238E27FC236}">
                <a16:creationId xmlns:a16="http://schemas.microsoft.com/office/drawing/2014/main" id="{2F9B8E92-7AA7-3D38-83BD-96540FA62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5774" y="1388864"/>
            <a:ext cx="457200" cy="457200"/>
          </a:xfrm>
          <a:prstGeom prst="rect">
            <a:avLst/>
          </a:prstGeom>
        </p:spPr>
      </p:pic>
      <p:pic>
        <p:nvPicPr>
          <p:cNvPr id="7" name="Graphic 6" descr="Shield Cross with solid fill">
            <a:extLst>
              <a:ext uri="{FF2B5EF4-FFF2-40B4-BE49-F238E27FC236}">
                <a16:creationId xmlns:a16="http://schemas.microsoft.com/office/drawing/2014/main" id="{6AA911C9-8CCC-EA01-62F8-52251888F1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9911" y="1423392"/>
            <a:ext cx="406003" cy="406003"/>
          </a:xfrm>
          <a:prstGeom prst="rect">
            <a:avLst/>
          </a:prstGeom>
        </p:spPr>
      </p:pic>
      <p:sp>
        <p:nvSpPr>
          <p:cNvPr id="8" name="Google Shape;87;p13">
            <a:extLst>
              <a:ext uri="{FF2B5EF4-FFF2-40B4-BE49-F238E27FC236}">
                <a16:creationId xmlns:a16="http://schemas.microsoft.com/office/drawing/2014/main" id="{6B5A3784-8C8A-4EF6-4F12-8DAAC6BE39F0}"/>
              </a:ext>
            </a:extLst>
          </p:cNvPr>
          <p:cNvSpPr/>
          <p:nvPr/>
        </p:nvSpPr>
        <p:spPr>
          <a:xfrm>
            <a:off x="473522" y="260330"/>
            <a:ext cx="8382000" cy="844867"/>
          </a:xfrm>
          <a:prstGeom prst="roundRect">
            <a:avLst/>
          </a:prstGeom>
          <a:blipFill rotWithShape="1">
            <a:blip r:embed="rId9">
              <a:alphaModFix/>
            </a:blip>
            <a:stretch>
              <a:fillRect l="-5115" t="-9851" r="-5115"/>
            </a:stretch>
          </a:blipFill>
          <a:ln>
            <a:noFill/>
          </a:ln>
        </p:spPr>
        <p:txBody>
          <a:bodyPr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Background: Core Concepts</a:t>
            </a:r>
            <a:endParaRPr lang="en-US" sz="8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/>
        </p:nvSpPr>
        <p:spPr>
          <a:xfrm>
            <a:off x="304800" y="2114551"/>
            <a:ext cx="4966607" cy="236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The multi-stage architecture progressively filters candidate inputs:</a:t>
            </a:r>
          </a:p>
          <a:p>
            <a:pPr algn="l">
              <a:buNone/>
            </a:pPr>
            <a:r>
              <a:rPr lang="en-US" b="1" i="0" dirty="0">
                <a:solidFill>
                  <a:srgbClr val="FFFFFF"/>
                </a:solidFill>
                <a:effectLst/>
                <a:latin typeface="Raleway" pitchFamily="2" charset="77"/>
              </a:rPr>
              <a:t>1</a:t>
            </a:r>
          </a:p>
          <a:p>
            <a:pPr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77"/>
              </a:rPr>
              <a:t>PGD Screening (Fast)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Empirical attacks to quickly identify vulnerable inputs</a:t>
            </a:r>
          </a:p>
          <a:p>
            <a:pPr algn="l">
              <a:buNone/>
            </a:pPr>
            <a:endParaRPr lang="en-US" b="1" i="0" dirty="0">
              <a:solidFill>
                <a:srgbClr val="FFFFFF"/>
              </a:solidFill>
              <a:effectLst/>
              <a:latin typeface="Raleway" pitchFamily="2" charset="77"/>
            </a:endParaRPr>
          </a:p>
          <a:p>
            <a:pPr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77"/>
              </a:rPr>
              <a:t>IBP Triage (Medium)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Conservative bounds to predict verification difficulty</a:t>
            </a:r>
          </a:p>
          <a:p>
            <a:pPr algn="l">
              <a:buNone/>
            </a:pPr>
            <a:endParaRPr lang="en-US" b="1" i="0" dirty="0">
              <a:solidFill>
                <a:srgbClr val="FFFFFF"/>
              </a:solidFill>
              <a:effectLst/>
              <a:latin typeface="Raleway" pitchFamily="2" charset="77"/>
            </a:endParaRPr>
          </a:p>
          <a:p>
            <a:pPr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77"/>
              </a:rPr>
              <a:t>Z3 Solver (Exact)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77"/>
              </a:rPr>
              <a:t>Formal verification for the most challenging cases</a:t>
            </a:r>
          </a:p>
        </p:txBody>
      </p:sp>
      <p:sp>
        <p:nvSpPr>
          <p:cNvPr id="113" name="Google Shape;113;p15"/>
          <p:cNvSpPr txBox="1"/>
          <p:nvPr/>
        </p:nvSpPr>
        <p:spPr>
          <a:xfrm>
            <a:off x="7713520" y="391477"/>
            <a:ext cx="1049480" cy="1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July 2024</a:t>
            </a:r>
            <a:endParaRPr sz="7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808F1-5FBB-EF36-5AD2-4D12AB08B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0" y="0"/>
            <a:ext cx="3422650" cy="5081721"/>
          </a:xfrm>
          <a:prstGeom prst="rect">
            <a:avLst/>
          </a:prstGeom>
        </p:spPr>
      </p:pic>
      <p:pic>
        <p:nvPicPr>
          <p:cNvPr id="3" name="Picture 2" descr="A network of blue and orange dots&#10;&#10;AI-generated content may be incorrect.">
            <a:extLst>
              <a:ext uri="{FF2B5EF4-FFF2-40B4-BE49-F238E27FC236}">
                <a16:creationId xmlns:a16="http://schemas.microsoft.com/office/drawing/2014/main" id="{65B47397-BC6F-BDE7-0A5B-3BA3BFD1E68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41518" b="71945"/>
          <a:stretch/>
        </p:blipFill>
        <p:spPr>
          <a:xfrm>
            <a:off x="0" y="0"/>
            <a:ext cx="5347607" cy="1924050"/>
          </a:xfrm>
          <a:prstGeom prst="rect">
            <a:avLst/>
          </a:prstGeom>
        </p:spPr>
      </p:pic>
      <p:sp>
        <p:nvSpPr>
          <p:cNvPr id="109" name="Google Shape;109;p15"/>
          <p:cNvSpPr txBox="1"/>
          <p:nvPr/>
        </p:nvSpPr>
        <p:spPr>
          <a:xfrm>
            <a:off x="381000" y="458152"/>
            <a:ext cx="45720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The Verification Funnel</a:t>
            </a:r>
            <a:endParaRPr sz="700" b="1" dirty="0"/>
          </a:p>
        </p:txBody>
      </p:sp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882C51DD-6838-8F21-901C-197817025FED}"/>
              </a:ext>
            </a:extLst>
          </p:cNvPr>
          <p:cNvSpPr/>
          <p:nvPr/>
        </p:nvSpPr>
        <p:spPr>
          <a:xfrm>
            <a:off x="5347607" y="0"/>
            <a:ext cx="240394" cy="5143500"/>
          </a:xfrm>
          <a:custGeom>
            <a:avLst/>
            <a:gdLst/>
            <a:ahLst/>
            <a:cxnLst/>
            <a:rect l="l" t="t" r="r" b="b"/>
            <a:pathLst>
              <a:path w="16764000" h="8789670" extrusionOk="0">
                <a:moveTo>
                  <a:pt x="0" y="0"/>
                </a:moveTo>
                <a:lnTo>
                  <a:pt x="16764000" y="0"/>
                </a:lnTo>
                <a:lnTo>
                  <a:pt x="16764000" y="8789670"/>
                </a:lnTo>
                <a:lnTo>
                  <a:pt x="0" y="8789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5115" t="-9851" r="-5115"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en-US" sz="1400" kern="100" dirty="0">
              <a:effectLst/>
              <a:latin typeface="Raleway" pitchFamily="2" charset="77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CE672DFE-3A3C-A720-A371-649FD4A8B05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6764000" h="8789670" extrusionOk="0">
                <a:moveTo>
                  <a:pt x="0" y="0"/>
                </a:moveTo>
                <a:lnTo>
                  <a:pt x="16764000" y="0"/>
                </a:lnTo>
                <a:lnTo>
                  <a:pt x="16764000" y="8789670"/>
                </a:lnTo>
                <a:lnTo>
                  <a:pt x="0" y="8789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5115" t="-9851" r="-5115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93406-E581-D371-E014-2C558F94540F}"/>
              </a:ext>
            </a:extLst>
          </p:cNvPr>
          <p:cNvSpPr txBox="1"/>
          <p:nvPr/>
        </p:nvSpPr>
        <p:spPr>
          <a:xfrm>
            <a:off x="371476" y="1414459"/>
            <a:ext cx="8372474" cy="34163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endParaRPr lang="en-US" sz="800" b="1" i="0" dirty="0">
              <a:solidFill>
                <a:srgbClr val="000000"/>
              </a:solidFill>
              <a:effectLst/>
              <a:latin typeface="Saira Condensed"/>
            </a:endParaRPr>
          </a:p>
          <a:p>
            <a:pPr algn="ctr"/>
            <a:endParaRPr lang="en-US" sz="800" b="1" dirty="0">
              <a:latin typeface="Saira Condensed"/>
            </a:endParaRPr>
          </a:p>
          <a:p>
            <a:pPr algn="ctr"/>
            <a:endParaRPr lang="en-US" sz="800" b="1" i="0" dirty="0">
              <a:solidFill>
                <a:srgbClr val="000000"/>
              </a:solidFill>
              <a:effectLst/>
              <a:latin typeface="Saira Condensed"/>
            </a:endParaRPr>
          </a:p>
          <a:p>
            <a:pPr algn="ctr"/>
            <a:endParaRPr lang="en-US" sz="800" b="1" dirty="0">
              <a:latin typeface="Saira Condensed"/>
            </a:endParaRPr>
          </a:p>
          <a:p>
            <a:pPr algn="ctr"/>
            <a:endParaRPr lang="en-US" sz="800" b="1" i="0" dirty="0">
              <a:solidFill>
                <a:srgbClr val="000000"/>
              </a:solidFill>
              <a:effectLst/>
              <a:latin typeface="Saira Condensed"/>
            </a:endParaRPr>
          </a:p>
          <a:p>
            <a:pPr algn="ctr"/>
            <a:endParaRPr lang="en-US" sz="800" b="1" dirty="0">
              <a:latin typeface="Saira Condensed"/>
            </a:endParaRPr>
          </a:p>
          <a:p>
            <a:pPr algn="ctr"/>
            <a:endParaRPr lang="en-US" sz="800" b="1" i="0" dirty="0">
              <a:solidFill>
                <a:srgbClr val="000000"/>
              </a:solidFill>
              <a:effectLst/>
              <a:latin typeface="Saira Condensed"/>
            </a:endParaRPr>
          </a:p>
          <a:p>
            <a:pPr algn="ctr"/>
            <a:endParaRPr lang="en-US" sz="800" b="1" dirty="0">
              <a:latin typeface="Saira Condensed"/>
            </a:endParaRPr>
          </a:p>
          <a:p>
            <a:pPr algn="ctr"/>
            <a:endParaRPr lang="en-US" sz="800" b="1" i="0" dirty="0">
              <a:solidFill>
                <a:srgbClr val="000000"/>
              </a:solidFill>
              <a:effectLst/>
              <a:latin typeface="Saira Condensed"/>
            </a:endParaRPr>
          </a:p>
          <a:p>
            <a:pPr algn="ctr"/>
            <a:endParaRPr lang="en-US" sz="800" b="1" dirty="0">
              <a:latin typeface="Saira Condensed"/>
            </a:endParaRPr>
          </a:p>
          <a:p>
            <a:pPr algn="ctr"/>
            <a:endParaRPr lang="en-US" sz="800" b="1" i="0" dirty="0">
              <a:solidFill>
                <a:srgbClr val="000000"/>
              </a:solidFill>
              <a:effectLst/>
              <a:latin typeface="Saira Condensed"/>
            </a:endParaRPr>
          </a:p>
          <a:p>
            <a:pPr algn="ctr"/>
            <a:endParaRPr lang="en-US" sz="800" b="1" dirty="0">
              <a:latin typeface="Saira Condensed"/>
            </a:endParaRPr>
          </a:p>
          <a:p>
            <a:pPr algn="ctr"/>
            <a:endParaRPr lang="en-US" sz="800" b="1" i="0" dirty="0">
              <a:solidFill>
                <a:srgbClr val="000000"/>
              </a:solidFill>
              <a:effectLst/>
              <a:latin typeface="Saira Condensed"/>
            </a:endParaRPr>
          </a:p>
          <a:p>
            <a:pPr algn="ctr"/>
            <a:endParaRPr lang="en-US" sz="800" b="1" dirty="0">
              <a:latin typeface="Saira Condensed"/>
            </a:endParaRPr>
          </a:p>
          <a:p>
            <a:pPr algn="ctr"/>
            <a:endParaRPr lang="en-US" sz="800" b="1" i="0" dirty="0">
              <a:solidFill>
                <a:srgbClr val="000000"/>
              </a:solidFill>
              <a:effectLst/>
              <a:latin typeface="Saira Condensed"/>
            </a:endParaRPr>
          </a:p>
          <a:p>
            <a:pPr algn="ctr"/>
            <a:endParaRPr lang="en-US" sz="800" b="1" dirty="0">
              <a:latin typeface="Saira Condensed"/>
            </a:endParaRPr>
          </a:p>
          <a:p>
            <a:pPr algn="ctr"/>
            <a:endParaRPr lang="en-US" sz="800" b="1" i="0" dirty="0">
              <a:solidFill>
                <a:srgbClr val="000000"/>
              </a:solidFill>
              <a:effectLst/>
              <a:latin typeface="Saira Condensed"/>
            </a:endParaRPr>
          </a:p>
          <a:p>
            <a:pPr algn="ctr"/>
            <a:endParaRPr lang="en-US" sz="800" b="1" dirty="0">
              <a:latin typeface="Saira Condensed"/>
            </a:endParaRPr>
          </a:p>
          <a:p>
            <a:pPr algn="ctr"/>
            <a:endParaRPr lang="en-US" sz="800" b="1" i="0" dirty="0">
              <a:solidFill>
                <a:srgbClr val="000000"/>
              </a:solidFill>
              <a:effectLst/>
              <a:latin typeface="Saira Condensed"/>
            </a:endParaRPr>
          </a:p>
          <a:p>
            <a:pPr algn="ctr"/>
            <a:endParaRPr lang="en-US" sz="800" b="1" dirty="0">
              <a:latin typeface="Saira Condensed"/>
            </a:endParaRPr>
          </a:p>
          <a:p>
            <a:pPr algn="ctr"/>
            <a:endParaRPr lang="en-US" sz="800" b="1" i="0" dirty="0">
              <a:solidFill>
                <a:srgbClr val="000000"/>
              </a:solidFill>
              <a:effectLst/>
              <a:latin typeface="Saira Condensed"/>
            </a:endParaRPr>
          </a:p>
          <a:p>
            <a:pPr algn="ctr"/>
            <a:endParaRPr lang="en-US" sz="800" b="1" dirty="0">
              <a:latin typeface="Saira Condensed"/>
            </a:endParaRPr>
          </a:p>
          <a:p>
            <a:pPr algn="ctr"/>
            <a:endParaRPr lang="en-US" sz="800" b="1" i="0" dirty="0">
              <a:solidFill>
                <a:srgbClr val="000000"/>
              </a:solidFill>
              <a:effectLst/>
              <a:latin typeface="Saira Condensed"/>
            </a:endParaRPr>
          </a:p>
          <a:p>
            <a:pPr algn="ctr"/>
            <a:endParaRPr lang="en-US" sz="800" b="1" dirty="0">
              <a:latin typeface="Saira Condensed"/>
            </a:endParaRPr>
          </a:p>
          <a:p>
            <a:pPr algn="ctr"/>
            <a:endParaRPr lang="en-US" sz="800" b="1" i="0" dirty="0">
              <a:solidFill>
                <a:srgbClr val="000000"/>
              </a:solidFill>
              <a:effectLst/>
              <a:latin typeface="Saira Condensed"/>
            </a:endParaRPr>
          </a:p>
          <a:p>
            <a:pPr algn="ctr"/>
            <a:endParaRPr lang="en-US" sz="800" b="1" dirty="0">
              <a:latin typeface="Saira Condense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42F80D-A0F8-0E51-7858-AD206AD78CDF}"/>
              </a:ext>
            </a:extLst>
          </p:cNvPr>
          <p:cNvSpPr txBox="1"/>
          <p:nvPr/>
        </p:nvSpPr>
        <p:spPr>
          <a:xfrm>
            <a:off x="1008289" y="267033"/>
            <a:ext cx="6868886" cy="84638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endParaRPr lang="en-US" sz="800" b="1" i="0" dirty="0">
              <a:solidFill>
                <a:srgbClr val="000000"/>
              </a:solidFill>
              <a:effectLst/>
              <a:latin typeface="Saira Condensed"/>
            </a:endParaRPr>
          </a:p>
          <a:p>
            <a:pPr algn="ctr"/>
            <a:r>
              <a:rPr lang="en-US" sz="3200" b="1" i="0" dirty="0">
                <a:solidFill>
                  <a:srgbClr val="000000"/>
                </a:solidFill>
                <a:effectLst/>
                <a:latin typeface="Saira Condensed"/>
              </a:rPr>
              <a:t>STAGE 1: PGD EMPIRICAL FILTER</a:t>
            </a:r>
          </a:p>
          <a:p>
            <a:pPr algn="ctr"/>
            <a:endParaRPr lang="en-US" sz="800" b="1" i="0" dirty="0">
              <a:solidFill>
                <a:srgbClr val="000000"/>
              </a:solidFill>
              <a:effectLst/>
              <a:latin typeface="Saira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7B453-9D40-8F06-1B27-87C687E54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70596"/>
            <a:ext cx="7772400" cy="294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59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B67DC-393C-E821-5D64-F207E3F1C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angle 5">
            <a:extLst>
              <a:ext uri="{FF2B5EF4-FFF2-40B4-BE49-F238E27FC236}">
                <a16:creationId xmlns:a16="http://schemas.microsoft.com/office/drawing/2014/main" id="{9B4CF627-4F45-2DB3-11E9-F67711C2A101}"/>
              </a:ext>
            </a:extLst>
          </p:cNvPr>
          <p:cNvSpPr/>
          <p:nvPr/>
        </p:nvSpPr>
        <p:spPr>
          <a:xfrm>
            <a:off x="0" y="3333751"/>
            <a:ext cx="5505450" cy="781050"/>
          </a:xfrm>
          <a:prstGeom prst="triangle">
            <a:avLst>
              <a:gd name="adj" fmla="val 0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B19E6-74F0-D9E4-5104-93B617F24129}"/>
              </a:ext>
            </a:extLst>
          </p:cNvPr>
          <p:cNvSpPr txBox="1"/>
          <p:nvPr/>
        </p:nvSpPr>
        <p:spPr>
          <a:xfrm>
            <a:off x="219075" y="544207"/>
            <a:ext cx="5153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Saira Condensed"/>
              </a:rPr>
              <a:t>STAGE 2: </a:t>
            </a:r>
          </a:p>
          <a:p>
            <a:pPr algn="ctr"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Saira Condensed"/>
              </a:rPr>
              <a:t>IBP TRIAGE &amp; COMPLEXITY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04489-FFA1-170C-87B9-28604F99E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01" y="1819027"/>
            <a:ext cx="4865899" cy="22070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3E4CC5-7D95-B096-9C78-F202885B6FDB}"/>
              </a:ext>
            </a:extLst>
          </p:cNvPr>
          <p:cNvSpPr/>
          <p:nvPr/>
        </p:nvSpPr>
        <p:spPr>
          <a:xfrm>
            <a:off x="0" y="4114800"/>
            <a:ext cx="5505450" cy="102869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87;p13">
            <a:extLst>
              <a:ext uri="{FF2B5EF4-FFF2-40B4-BE49-F238E27FC236}">
                <a16:creationId xmlns:a16="http://schemas.microsoft.com/office/drawing/2014/main" id="{D66C609C-6115-F0DE-77B7-8BD758A66828}"/>
              </a:ext>
            </a:extLst>
          </p:cNvPr>
          <p:cNvSpPr/>
          <p:nvPr/>
        </p:nvSpPr>
        <p:spPr>
          <a:xfrm>
            <a:off x="5509532" y="0"/>
            <a:ext cx="3634468" cy="5143500"/>
          </a:xfrm>
          <a:custGeom>
            <a:avLst/>
            <a:gdLst/>
            <a:ahLst/>
            <a:cxnLst/>
            <a:rect l="l" t="t" r="r" b="b"/>
            <a:pathLst>
              <a:path w="16764000" h="8789670" extrusionOk="0">
                <a:moveTo>
                  <a:pt x="0" y="0"/>
                </a:moveTo>
                <a:lnTo>
                  <a:pt x="16764000" y="0"/>
                </a:lnTo>
                <a:lnTo>
                  <a:pt x="16764000" y="8789670"/>
                </a:lnTo>
                <a:lnTo>
                  <a:pt x="0" y="8789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5115" t="-9851" r="-5115"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en-US" sz="1400" kern="100" dirty="0">
              <a:effectLst/>
              <a:latin typeface="Raleway" pitchFamily="2" charset="77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17A6E-BCF5-4161-1A22-B3AB0C01E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119" y="378882"/>
            <a:ext cx="3134050" cy="4326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92DFE5-8B4E-4B42-3974-25AC0E08E106}"/>
              </a:ext>
            </a:extLst>
          </p:cNvPr>
          <p:cNvSpPr txBox="1"/>
          <p:nvPr/>
        </p:nvSpPr>
        <p:spPr>
          <a:xfrm>
            <a:off x="666750" y="4514850"/>
            <a:ext cx="3981450" cy="276999"/>
          </a:xfrm>
          <a:prstGeom prst="rect">
            <a:avLst/>
          </a:prstGeom>
          <a:solidFill>
            <a:srgbClr val="ECECEC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aleway" pitchFamily="2" charset="77"/>
              </a:rPr>
              <a:t>See Diagram on Next Slide</a:t>
            </a:r>
          </a:p>
        </p:txBody>
      </p:sp>
    </p:spTree>
    <p:extLst>
      <p:ext uri="{BB962C8B-B14F-4D97-AF65-F5344CB8AC3E}">
        <p14:creationId xmlns:p14="http://schemas.microsoft.com/office/powerpoint/2010/main" val="2257122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3">
            <a:extLst>
              <a:ext uri="{FF2B5EF4-FFF2-40B4-BE49-F238E27FC236}">
                <a16:creationId xmlns:a16="http://schemas.microsoft.com/office/drawing/2014/main" id="{FACEB593-5F23-08D0-C62A-4F6D082A7B9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6764000" h="8789670" extrusionOk="0">
                <a:moveTo>
                  <a:pt x="0" y="0"/>
                </a:moveTo>
                <a:lnTo>
                  <a:pt x="16764000" y="0"/>
                </a:lnTo>
                <a:lnTo>
                  <a:pt x="16764000" y="8789670"/>
                </a:lnTo>
                <a:lnTo>
                  <a:pt x="0" y="8789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5115" t="-9851" r="-5115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59B44AED-DC65-B36F-9130-B92B9DE8CC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36B963A5-FD08-053E-BBEF-7567749295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108D2F00-1B11-AE95-75D7-572336CFAD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1BEEC-4C7B-4330-D011-142D774A3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384" y="0"/>
            <a:ext cx="69192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015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2E334F8-D610-674D-A2A8-5758B339B00F}">
  <we:reference id="wa200008583" version="1.0.0.1" store="en-US" storeType="OMEX"/>
  <we:alternateReferences>
    <we:reference id="wa200008583" version="1.0.0.1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20350</TotalTime>
  <Words>1260</Words>
  <Application>Microsoft Macintosh PowerPoint</Application>
  <PresentationFormat>On-screen Show (16:9)</PresentationFormat>
  <Paragraphs>184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IBM Plex Mono</vt:lpstr>
      <vt:lpstr>Aptos</vt:lpstr>
      <vt:lpstr>Inter</vt:lpstr>
      <vt:lpstr>IBM Plex Mono Medium</vt:lpstr>
      <vt:lpstr>Arial</vt:lpstr>
      <vt:lpstr>Inter Medium</vt:lpstr>
      <vt:lpstr>Raleway</vt:lpstr>
      <vt:lpstr>Calibri</vt:lpstr>
      <vt:lpstr>Saira Condensed</vt:lpstr>
      <vt:lpstr>Roboto Mono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1: Testing TinyNet</vt:lpstr>
      <vt:lpstr>PowerPoint Presentation</vt:lpstr>
      <vt:lpstr>PowerPoint Presentation</vt:lpstr>
      <vt:lpstr>Case Study 1: Testing TinyNet</vt:lpstr>
      <vt:lpstr>PowerPoint Presentation</vt:lpstr>
      <vt:lpstr>Case Study 1: Testing TinyNet</vt:lpstr>
      <vt:lpstr>Case Study 2: MININET (MNIST CNN)</vt:lpstr>
      <vt:lpstr>PowerPoint Presentation</vt:lpstr>
      <vt:lpstr>PowerPoint Presentation</vt:lpstr>
      <vt:lpstr>PowerPoint Presentation</vt:lpstr>
      <vt:lpstr>PowerPoint Presentation</vt:lpstr>
      <vt:lpstr>Case Study 2: MININET (MNIST CNN)</vt:lpstr>
      <vt:lpstr>PowerPoint Presentation</vt:lpstr>
      <vt:lpstr>Case Study 2: MININET (MNIST CNN)</vt:lpstr>
      <vt:lpstr>PowerPoint Presentation</vt:lpstr>
      <vt:lpstr>ENGINEERING CHALLENGES &amp; DEBUGGING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Kendall Ahern</cp:lastModifiedBy>
  <cp:revision>4</cp:revision>
  <dcterms:modified xsi:type="dcterms:W3CDTF">2025-12-03T19:12:14Z</dcterms:modified>
</cp:coreProperties>
</file>